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3" r:id="rId4"/>
    <p:sldId id="264" r:id="rId5"/>
    <p:sldId id="265" r:id="rId6"/>
    <p:sldId id="276" r:id="rId7"/>
    <p:sldId id="266" r:id="rId8"/>
    <p:sldId id="267" r:id="rId9"/>
    <p:sldId id="268" r:id="rId10"/>
    <p:sldId id="262" r:id="rId11"/>
    <p:sldId id="269" r:id="rId12"/>
    <p:sldId id="272" r:id="rId13"/>
    <p:sldId id="271" r:id="rId14"/>
    <p:sldId id="273" r:id="rId15"/>
    <p:sldId id="270" r:id="rId16"/>
    <p:sldId id="261" r:id="rId17"/>
    <p:sldId id="274" r:id="rId18"/>
    <p:sldId id="258" r:id="rId19"/>
    <p:sldId id="259" r:id="rId20"/>
    <p:sldId id="260" r:id="rId21"/>
    <p:sldId id="27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29" autoAdjust="0"/>
  </p:normalViewPr>
  <p:slideViewPr>
    <p:cSldViewPr snapToGrid="0">
      <p:cViewPr varScale="1">
        <p:scale>
          <a:sx n="75" d="100"/>
          <a:sy n="75" d="100"/>
        </p:scale>
        <p:origin x="78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07967-6A80-48F4-A34F-03A85518B791}" type="datetimeFigureOut">
              <a:rPr lang="zh-CN" altLang="en-US" smtClean="0"/>
              <a:t>2021-04-21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32792-A387-4174-88FE-5BEF4947BEB7}" type="slidenum">
              <a:rPr lang="zh-CN" altLang="en-US" smtClean="0"/>
              <a:t>‹#›</a:t>
            </a:fld>
            <a:endParaRPr lang="zh-CN" altLang="en-US"/>
          </a:p>
        </p:txBody>
      </p:sp>
    </p:spTree>
    <p:extLst>
      <p:ext uri="{BB962C8B-B14F-4D97-AF65-F5344CB8AC3E}">
        <p14:creationId xmlns:p14="http://schemas.microsoft.com/office/powerpoint/2010/main" val="2846157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这节课我们具体看一下一个</a:t>
            </a:r>
            <a:r>
              <a:rPr lang="en-US" altLang="zh-CN" dirty="0"/>
              <a:t>flask</a:t>
            </a:r>
            <a:r>
              <a:rPr lang="zh-CN" altLang="en-US" dirty="0"/>
              <a:t>项目中数据在前后端和数据库之间的传输是如何编写的</a:t>
            </a:r>
            <a:endParaRPr lang="en-US" altLang="zh-CN" dirty="0"/>
          </a:p>
          <a:p>
            <a:r>
              <a:rPr lang="zh-CN" altLang="en-US" dirty="0"/>
              <a:t>然后我们还要看看如何限制和指导用户输入的内容以获得数据库中可储存的信息</a:t>
            </a:r>
            <a:endParaRPr lang="en-US" altLang="zh-CN" dirty="0"/>
          </a:p>
          <a:p>
            <a:r>
              <a:rPr lang="zh-CN" altLang="en-US" dirty="0"/>
              <a:t>最后我们要讲一下项目中的安全性问题</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2</a:t>
            </a:fld>
            <a:endParaRPr lang="zh-CN" altLang="en-US"/>
          </a:p>
        </p:txBody>
      </p:sp>
    </p:spTree>
    <p:extLst>
      <p:ext uri="{BB962C8B-B14F-4D97-AF65-F5344CB8AC3E}">
        <p14:creationId xmlns:p14="http://schemas.microsoft.com/office/powerpoint/2010/main" val="387761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Required</a:t>
            </a:r>
            <a:r>
              <a:rPr lang="zh-CN" altLang="en-US" dirty="0"/>
              <a:t>就是表示表格不能为空，如果忘记填写必填内容，页面会进行提示。</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12</a:t>
            </a:fld>
            <a:endParaRPr lang="zh-CN" altLang="en-US"/>
          </a:p>
        </p:txBody>
      </p:sp>
    </p:spTree>
    <p:extLst>
      <p:ext uri="{BB962C8B-B14F-4D97-AF65-F5344CB8AC3E}">
        <p14:creationId xmlns:p14="http://schemas.microsoft.com/office/powerpoint/2010/main" val="981882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另一个经常用到条件限制的地方就是对输入的文本内容的限制，就比如说</a:t>
            </a:r>
            <a:r>
              <a:rPr lang="en-US" altLang="zh-CN" dirty="0"/>
              <a:t>blog</a:t>
            </a:r>
            <a:r>
              <a:rPr lang="zh-CN" altLang="en-US" dirty="0"/>
              <a:t>页面的</a:t>
            </a:r>
            <a:r>
              <a:rPr lang="en-US" altLang="zh-CN" dirty="0"/>
              <a:t>create</a:t>
            </a:r>
            <a:r>
              <a:rPr lang="zh-CN" altLang="en-US" dirty="0"/>
              <a:t>方法，这里我们就限制了标题不可为空，但文本可以</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13</a:t>
            </a:fld>
            <a:endParaRPr lang="zh-CN" altLang="en-US"/>
          </a:p>
        </p:txBody>
      </p:sp>
    </p:spTree>
    <p:extLst>
      <p:ext uri="{BB962C8B-B14F-4D97-AF65-F5344CB8AC3E}">
        <p14:creationId xmlns:p14="http://schemas.microsoft.com/office/powerpoint/2010/main" val="1119589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32792-A387-4174-88FE-5BEF4947BEB7}" type="slidenum">
              <a:rPr lang="zh-CN" altLang="en-US" smtClean="0"/>
              <a:t>14</a:t>
            </a:fld>
            <a:endParaRPr lang="zh-CN" altLang="en-US"/>
          </a:p>
        </p:txBody>
      </p:sp>
    </p:spTree>
    <p:extLst>
      <p:ext uri="{BB962C8B-B14F-4D97-AF65-F5344CB8AC3E}">
        <p14:creationId xmlns:p14="http://schemas.microsoft.com/office/powerpoint/2010/main" val="227612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我们回到密码强度设定部分，那么都有什么其他常见的密码条件呢，就比如限制密码长度大于</a:t>
            </a:r>
            <a:r>
              <a:rPr lang="en-US" altLang="zh-CN" dirty="0"/>
              <a:t>6</a:t>
            </a:r>
            <a:r>
              <a:rPr lang="zh-CN" altLang="en-US" dirty="0"/>
              <a:t>，一个完善的密码可以更好的保证系统的安全性。</a:t>
            </a:r>
            <a:endParaRPr lang="en-US" altLang="zh-CN" dirty="0"/>
          </a:p>
          <a:p>
            <a:r>
              <a:rPr lang="zh-CN" altLang="en-US" dirty="0"/>
              <a:t>今天的第二项内容就是请同学们自行尝试如何限制用户密码由数字，字母组成。</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15</a:t>
            </a:fld>
            <a:endParaRPr lang="zh-CN" altLang="en-US"/>
          </a:p>
        </p:txBody>
      </p:sp>
    </p:spTree>
    <p:extLst>
      <p:ext uri="{BB962C8B-B14F-4D97-AF65-F5344CB8AC3E}">
        <p14:creationId xmlns:p14="http://schemas.microsoft.com/office/powerpoint/2010/main" val="422533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到用户隐私问题，最重要的就是各种用户账号的密码，其实有关密码加密的方法很多，大多数原理就是用户在前端页面上输入密码，然后前端提供哈希方法对数据进行加密，前端数据传输到后端后再传到数据库，在数据库内存储加密后的字符串。这样即使网站的数据库被黑客攻陷了，用户的账号密码也不会泄露。当然，在前端加密的一般是前后端分离项目，也就是我们现在的主流项目编写方法。但是</a:t>
            </a:r>
            <a:r>
              <a:rPr lang="en-US" altLang="zh-CN" dirty="0"/>
              <a:t>flask</a:t>
            </a:r>
            <a:r>
              <a:rPr lang="zh-CN" altLang="en-US" dirty="0"/>
              <a:t>项目其实是前后端不分离的，也就是它的前后端只需部署在同一个服务器的同一个端口，不需要进行数据传输，所以可以直接在后端加密，也就是用到</a:t>
            </a:r>
            <a:r>
              <a:rPr lang="en-US" altLang="zh-CN" dirty="0"/>
              <a:t>flask</a:t>
            </a:r>
            <a:r>
              <a:rPr lang="zh-CN" altLang="en-US" dirty="0"/>
              <a:t>自带的哈希加密算法</a:t>
            </a:r>
            <a:r>
              <a:rPr lang="en-US" altLang="zh-CN" dirty="0" err="1"/>
              <a:t>generate_password_hash</a:t>
            </a:r>
            <a:r>
              <a:rPr lang="zh-CN" altLang="en-US" dirty="0"/>
              <a:t>。</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17</a:t>
            </a:fld>
            <a:endParaRPr lang="zh-CN" altLang="en-US"/>
          </a:p>
        </p:txBody>
      </p:sp>
    </p:spTree>
    <p:extLst>
      <p:ext uri="{BB962C8B-B14F-4D97-AF65-F5344CB8AC3E}">
        <p14:creationId xmlns:p14="http://schemas.microsoft.com/office/powerpoint/2010/main" val="2579963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可以看到我们的帖子索引栏目中包含了所有帖子，这些帖子可能是我们创建和编辑的，也可能是其他作者的文章，这时就存在了一个问题，如何准确的保证用户可以编辑自己的帖子而不能编辑其他人的帖子。</a:t>
            </a:r>
            <a:endParaRPr lang="en-US" altLang="zh-CN" dirty="0"/>
          </a:p>
          <a:p>
            <a:r>
              <a:rPr lang="zh-CN" altLang="en-US" dirty="0"/>
              <a:t>针对这一问题，我们的解决方法是在页面传输时判断</a:t>
            </a:r>
            <a:r>
              <a:rPr lang="en-US" altLang="zh-CN" dirty="0"/>
              <a:t>user</a:t>
            </a:r>
            <a:r>
              <a:rPr lang="zh-CN" altLang="en-US" dirty="0"/>
              <a:t>这个字段，也就是作者信息，如果作者信息和登陆者信息匹配，则显示可编辑，若不匹配，则不显示可编辑功能。</a:t>
            </a:r>
            <a:endParaRPr lang="en-US" altLang="zh-CN" dirty="0"/>
          </a:p>
          <a:p>
            <a:r>
              <a:rPr lang="zh-CN" altLang="en-US" dirty="0"/>
              <a:t>这个功能在我们的网页项目中其实也是很常见的，基本上一个大型的网站都会有很多角色，比如说管理员呀，</a:t>
            </a:r>
            <a:r>
              <a:rPr lang="en-US" altLang="zh-CN" dirty="0"/>
              <a:t>VIP</a:t>
            </a:r>
            <a:r>
              <a:rPr lang="zh-CN" altLang="en-US" dirty="0"/>
              <a:t>用户，普通用户什么的，有针对性的对不同用户输出不同内容是很必要的。</a:t>
            </a:r>
            <a:endParaRPr lang="en-US" altLang="zh-CN" dirty="0"/>
          </a:p>
        </p:txBody>
      </p:sp>
      <p:sp>
        <p:nvSpPr>
          <p:cNvPr id="4" name="灯片编号占位符 3"/>
          <p:cNvSpPr>
            <a:spLocks noGrp="1"/>
          </p:cNvSpPr>
          <p:nvPr>
            <p:ph type="sldNum" sz="quarter" idx="5"/>
          </p:nvPr>
        </p:nvSpPr>
        <p:spPr/>
        <p:txBody>
          <a:bodyPr/>
          <a:lstStyle/>
          <a:p>
            <a:fld id="{2C632792-A387-4174-88FE-5BEF4947BEB7}" type="slidenum">
              <a:rPr lang="zh-CN" altLang="en-US" smtClean="0"/>
              <a:t>18</a:t>
            </a:fld>
            <a:endParaRPr lang="zh-CN" altLang="en-US"/>
          </a:p>
        </p:txBody>
      </p:sp>
    </p:spTree>
    <p:extLst>
      <p:ext uri="{BB962C8B-B14F-4D97-AF65-F5344CB8AC3E}">
        <p14:creationId xmlns:p14="http://schemas.microsoft.com/office/powerpoint/2010/main" val="2429378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来看看这部分的实现方法。可以看到，我们在为博客编写的</a:t>
            </a:r>
            <a:r>
              <a:rPr lang="en-US" altLang="zh-CN" dirty="0"/>
              <a:t>python</a:t>
            </a:r>
            <a:r>
              <a:rPr lang="zh-CN" altLang="en-US" dirty="0"/>
              <a:t>文件中写了一个向数据库请求信息的</a:t>
            </a:r>
            <a:r>
              <a:rPr lang="en-US" altLang="zh-CN" dirty="0"/>
              <a:t>post</a:t>
            </a:r>
            <a:r>
              <a:rPr lang="zh-CN" altLang="en-US" dirty="0"/>
              <a:t>方法，告诉数据库我们这边需要用到作者的</a:t>
            </a:r>
            <a:r>
              <a:rPr lang="en-US" altLang="zh-CN" dirty="0"/>
              <a:t>id</a:t>
            </a:r>
            <a:r>
              <a:rPr lang="zh-CN" altLang="en-US" dirty="0"/>
              <a:t>，也就是</a:t>
            </a:r>
            <a:r>
              <a:rPr lang="en-US" altLang="zh-CN" dirty="0" err="1">
                <a:solidFill>
                  <a:srgbClr val="4E9A06"/>
                </a:solidFill>
                <a:effectLst/>
              </a:rPr>
              <a:t>author_id</a:t>
            </a:r>
            <a:r>
              <a:rPr lang="zh-CN" altLang="en-US" dirty="0">
                <a:solidFill>
                  <a:srgbClr val="4E9A06"/>
                </a:solidFill>
                <a:effectLst/>
              </a:rPr>
              <a:t>字段。</a:t>
            </a:r>
            <a:endParaRPr lang="zh-CN" altLang="en-US" dirty="0"/>
          </a:p>
        </p:txBody>
      </p:sp>
      <p:sp>
        <p:nvSpPr>
          <p:cNvPr id="4" name="灯片编号占位符 3"/>
          <p:cNvSpPr>
            <a:spLocks noGrp="1"/>
          </p:cNvSpPr>
          <p:nvPr>
            <p:ph type="sldNum" sz="quarter" idx="5"/>
          </p:nvPr>
        </p:nvSpPr>
        <p:spPr/>
        <p:txBody>
          <a:bodyPr/>
          <a:lstStyle/>
          <a:p>
            <a:fld id="{2C632792-A387-4174-88FE-5BEF4947BEB7}" type="slidenum">
              <a:rPr lang="zh-CN" altLang="en-US" smtClean="0"/>
              <a:t>19</a:t>
            </a:fld>
            <a:endParaRPr lang="zh-CN" altLang="en-US"/>
          </a:p>
        </p:txBody>
      </p:sp>
    </p:spTree>
    <p:extLst>
      <p:ext uri="{BB962C8B-B14F-4D97-AF65-F5344CB8AC3E}">
        <p14:creationId xmlns:p14="http://schemas.microsoft.com/office/powerpoint/2010/main" val="1876591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那么我们又是如何在页面中调用这个方法来实现具体功能的呢。</a:t>
            </a:r>
            <a:endParaRPr lang="en-US" altLang="zh-CN" dirty="0"/>
          </a:p>
          <a:p>
            <a:r>
              <a:rPr lang="zh-CN" altLang="en-US" dirty="0"/>
              <a:t>这一部分在</a:t>
            </a:r>
            <a:r>
              <a:rPr lang="en-US" altLang="zh-CN" b="0" i="0" dirty="0">
                <a:solidFill>
                  <a:srgbClr val="222222"/>
                </a:solidFill>
                <a:effectLst/>
                <a:latin typeface="Consolas" panose="020B0609020204030204" pitchFamily="49" charset="0"/>
              </a:rPr>
              <a:t>templates/blog/index</a:t>
            </a:r>
            <a:r>
              <a:rPr lang="zh-CN" altLang="en-US" b="0" i="0" dirty="0">
                <a:solidFill>
                  <a:srgbClr val="222222"/>
                </a:solidFill>
                <a:effectLst/>
                <a:latin typeface="Consolas" panose="020B0609020204030204" pitchFamily="49" charset="0"/>
              </a:rPr>
              <a:t>的</a:t>
            </a:r>
            <a:r>
              <a:rPr lang="en-US" altLang="zh-CN" b="0" i="0" dirty="0">
                <a:solidFill>
                  <a:srgbClr val="222222"/>
                </a:solidFill>
                <a:effectLst/>
                <a:latin typeface="Consolas" panose="020B0609020204030204" pitchFamily="49" charset="0"/>
              </a:rPr>
              <a:t>html</a:t>
            </a:r>
            <a:r>
              <a:rPr lang="zh-CN" altLang="en-US" b="0" i="0" dirty="0">
                <a:solidFill>
                  <a:srgbClr val="222222"/>
                </a:solidFill>
                <a:effectLst/>
                <a:latin typeface="Consolas" panose="020B0609020204030204" pitchFamily="49" charset="0"/>
              </a:rPr>
              <a:t>文件中。</a:t>
            </a:r>
            <a:endParaRPr lang="en-US" altLang="zh-CN" b="0" i="0" dirty="0">
              <a:solidFill>
                <a:srgbClr val="222222"/>
              </a:solidFill>
              <a:effectLst/>
              <a:latin typeface="Consolas" panose="020B0609020204030204" pitchFamily="49" charset="0"/>
            </a:endParaRPr>
          </a:p>
          <a:p>
            <a:r>
              <a:rPr lang="zh-CN" altLang="en-US" b="0" i="0" dirty="0">
                <a:solidFill>
                  <a:srgbClr val="222222"/>
                </a:solidFill>
                <a:effectLst/>
                <a:latin typeface="Consolas" panose="020B0609020204030204" pitchFamily="49" charset="0"/>
              </a:rPr>
              <a:t>用一个</a:t>
            </a:r>
            <a:r>
              <a:rPr lang="en-US" altLang="zh-CN" b="0" i="0" dirty="0">
                <a:solidFill>
                  <a:srgbClr val="222222"/>
                </a:solidFill>
                <a:effectLst/>
                <a:latin typeface="Consolas" panose="020B0609020204030204" pitchFamily="49" charset="0"/>
              </a:rPr>
              <a:t>if</a:t>
            </a:r>
            <a:r>
              <a:rPr lang="zh-CN" altLang="en-US" b="0" i="0" dirty="0">
                <a:solidFill>
                  <a:srgbClr val="222222"/>
                </a:solidFill>
                <a:effectLst/>
                <a:latin typeface="Consolas" panose="020B0609020204030204" pitchFamily="49" charset="0"/>
              </a:rPr>
              <a:t>语句判断登录用户的</a:t>
            </a:r>
            <a:r>
              <a:rPr lang="en-US" altLang="zh-CN" b="0" i="0" dirty="0">
                <a:solidFill>
                  <a:srgbClr val="222222"/>
                </a:solidFill>
                <a:effectLst/>
                <a:latin typeface="Consolas" panose="020B0609020204030204" pitchFamily="49" charset="0"/>
              </a:rPr>
              <a:t>id</a:t>
            </a:r>
            <a:r>
              <a:rPr lang="zh-CN" altLang="en-US" b="0" i="0" dirty="0">
                <a:solidFill>
                  <a:srgbClr val="222222"/>
                </a:solidFill>
                <a:effectLst/>
                <a:latin typeface="Consolas" panose="020B0609020204030204" pitchFamily="49" charset="0"/>
              </a:rPr>
              <a:t>和作者</a:t>
            </a:r>
            <a:r>
              <a:rPr lang="en-US" altLang="zh-CN" b="0" i="0" dirty="0">
                <a:solidFill>
                  <a:srgbClr val="222222"/>
                </a:solidFill>
                <a:effectLst/>
                <a:latin typeface="Consolas" panose="020B0609020204030204" pitchFamily="49" charset="0"/>
              </a:rPr>
              <a:t>id</a:t>
            </a:r>
            <a:r>
              <a:rPr lang="zh-CN" altLang="en-US" b="0" i="0" dirty="0">
                <a:solidFill>
                  <a:srgbClr val="222222"/>
                </a:solidFill>
                <a:effectLst/>
                <a:latin typeface="Consolas" panose="020B0609020204030204" pitchFamily="49" charset="0"/>
              </a:rPr>
              <a:t>是否相同，如果相同就显示可编辑按钮连接到修改页面。</a:t>
            </a:r>
            <a:endParaRPr lang="en-US" altLang="zh-CN" b="0" i="0" dirty="0">
              <a:solidFill>
                <a:srgbClr val="222222"/>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2C632792-A387-4174-88FE-5BEF4947BEB7}" type="slidenum">
              <a:rPr lang="zh-CN" altLang="en-US" smtClean="0"/>
              <a:t>20</a:t>
            </a:fld>
            <a:endParaRPr lang="zh-CN" altLang="en-US"/>
          </a:p>
        </p:txBody>
      </p:sp>
    </p:spTree>
    <p:extLst>
      <p:ext uri="{BB962C8B-B14F-4D97-AF65-F5344CB8AC3E}">
        <p14:creationId xmlns:p14="http://schemas.microsoft.com/office/powerpoint/2010/main" val="2810499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32792-A387-4174-88FE-5BEF4947BEB7}" type="slidenum">
              <a:rPr lang="zh-CN" altLang="en-US" smtClean="0"/>
              <a:t>21</a:t>
            </a:fld>
            <a:endParaRPr lang="zh-CN" altLang="en-US"/>
          </a:p>
        </p:txBody>
      </p:sp>
    </p:spTree>
    <p:extLst>
      <p:ext uri="{BB962C8B-B14F-4D97-AF65-F5344CB8AC3E}">
        <p14:creationId xmlns:p14="http://schemas.microsoft.com/office/powerpoint/2010/main" val="2200435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接下来我们来看看信息在前后端和数据库之间的传输</a:t>
            </a:r>
          </a:p>
          <a:p>
            <a:endParaRPr lang="zh-CN" altLang="en-US" dirty="0"/>
          </a:p>
        </p:txBody>
      </p:sp>
      <p:sp>
        <p:nvSpPr>
          <p:cNvPr id="4" name="灯片编号占位符 3"/>
          <p:cNvSpPr>
            <a:spLocks noGrp="1"/>
          </p:cNvSpPr>
          <p:nvPr>
            <p:ph type="sldNum" sz="quarter" idx="5"/>
          </p:nvPr>
        </p:nvSpPr>
        <p:spPr/>
        <p:txBody>
          <a:bodyPr/>
          <a:lstStyle/>
          <a:p>
            <a:fld id="{2C632792-A387-4174-88FE-5BEF4947BEB7}" type="slidenum">
              <a:rPr lang="zh-CN" altLang="en-US" smtClean="0"/>
              <a:t>3</a:t>
            </a:fld>
            <a:endParaRPr lang="zh-CN" altLang="en-US"/>
          </a:p>
        </p:txBody>
      </p:sp>
    </p:spTree>
    <p:extLst>
      <p:ext uri="{BB962C8B-B14F-4D97-AF65-F5344CB8AC3E}">
        <p14:creationId xmlns:p14="http://schemas.microsoft.com/office/powerpoint/2010/main" val="184986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这里我们就看一下在网页项目中最常用的</a:t>
            </a:r>
            <a:r>
              <a:rPr lang="en-US" altLang="zh-CN" dirty="0"/>
              <a:t>get post</a:t>
            </a:r>
            <a:r>
              <a:rPr lang="zh-CN" altLang="en-US" dirty="0"/>
              <a:t>方法，通过具体的创建博客的方法看看这些方法是如何获取信息的，也看看我们该在什么情况下使用这些方法。</a:t>
            </a:r>
            <a:endParaRPr lang="en-US" altLang="zh-CN" dirty="0"/>
          </a:p>
          <a:p>
            <a:r>
              <a:rPr lang="zh-CN" altLang="en-US" dirty="0"/>
              <a:t>我们首先浅显的理解一下</a:t>
            </a:r>
            <a:r>
              <a:rPr lang="en-US" altLang="zh-CN" dirty="0"/>
              <a:t>get post</a:t>
            </a:r>
            <a:r>
              <a:rPr lang="zh-CN" altLang="en-US" dirty="0"/>
              <a:t>方法的区别，可能第一次听说这两个方法的时候你们会以为这是两个功能完全不同的方法，其实不是的，他们最直观的区别是</a:t>
            </a:r>
            <a:r>
              <a:rPr lang="en-US" altLang="zh-CN" b="0" i="0" dirty="0">
                <a:solidFill>
                  <a:srgbClr val="494949"/>
                </a:solidFill>
                <a:effectLst/>
                <a:latin typeface="Arial" panose="020B0604020202020204" pitchFamily="34" charset="0"/>
              </a:rPr>
              <a:t>GET</a:t>
            </a:r>
            <a:r>
              <a:rPr lang="zh-CN" altLang="en-US" b="0" i="0" dirty="0">
                <a:solidFill>
                  <a:srgbClr val="494949"/>
                </a:solidFill>
                <a:effectLst/>
                <a:latin typeface="Arial" panose="020B0604020202020204" pitchFamily="34" charset="0"/>
              </a:rPr>
              <a:t>把参数包含在</a:t>
            </a:r>
            <a:r>
              <a:rPr lang="en-US" altLang="zh-CN" b="0" i="0" dirty="0">
                <a:solidFill>
                  <a:srgbClr val="494949"/>
                </a:solidFill>
                <a:effectLst/>
                <a:latin typeface="Arial" panose="020B0604020202020204" pitchFamily="34" charset="0"/>
              </a:rPr>
              <a:t>URL</a:t>
            </a:r>
            <a:r>
              <a:rPr lang="zh-CN" altLang="en-US" b="0" i="0" dirty="0">
                <a:solidFill>
                  <a:srgbClr val="494949"/>
                </a:solidFill>
                <a:effectLst/>
                <a:latin typeface="Arial" panose="020B0604020202020204" pitchFamily="34" charset="0"/>
              </a:rPr>
              <a:t>中，而</a:t>
            </a:r>
            <a:r>
              <a:rPr lang="en-US" altLang="zh-CN" b="0" i="0" dirty="0">
                <a:solidFill>
                  <a:srgbClr val="494949"/>
                </a:solidFill>
                <a:effectLst/>
                <a:latin typeface="Arial" panose="020B0604020202020204" pitchFamily="34" charset="0"/>
              </a:rPr>
              <a:t>POST</a:t>
            </a:r>
            <a:r>
              <a:rPr lang="zh-CN" altLang="en-US" b="0" i="0" dirty="0">
                <a:solidFill>
                  <a:srgbClr val="494949"/>
                </a:solidFill>
                <a:effectLst/>
                <a:latin typeface="Arial" panose="020B0604020202020204" pitchFamily="34" charset="0"/>
              </a:rPr>
              <a:t>通过</a:t>
            </a:r>
            <a:r>
              <a:rPr lang="en-US" altLang="zh-CN" b="0" i="0" dirty="0">
                <a:solidFill>
                  <a:srgbClr val="494949"/>
                </a:solidFill>
                <a:effectLst/>
                <a:latin typeface="Arial" panose="020B0604020202020204" pitchFamily="34" charset="0"/>
              </a:rPr>
              <a:t>request body</a:t>
            </a:r>
            <a:r>
              <a:rPr lang="zh-CN" altLang="en-US" b="0" i="0" dirty="0">
                <a:solidFill>
                  <a:srgbClr val="494949"/>
                </a:solidFill>
                <a:effectLst/>
                <a:latin typeface="Arial" panose="020B0604020202020204" pitchFamily="34" charset="0"/>
              </a:rPr>
              <a:t>传递参数，放在方法里也就是写法不一样，他们可以实现的基础功能都是相同的。</a:t>
            </a:r>
            <a:endParaRPr lang="zh-CN" altLang="en-US" dirty="0"/>
          </a:p>
        </p:txBody>
      </p:sp>
      <p:sp>
        <p:nvSpPr>
          <p:cNvPr id="4" name="灯片编号占位符 3"/>
          <p:cNvSpPr>
            <a:spLocks noGrp="1"/>
          </p:cNvSpPr>
          <p:nvPr>
            <p:ph type="sldNum" sz="quarter" idx="5"/>
          </p:nvPr>
        </p:nvSpPr>
        <p:spPr/>
        <p:txBody>
          <a:bodyPr/>
          <a:lstStyle/>
          <a:p>
            <a:fld id="{2C632792-A387-4174-88FE-5BEF4947BEB7}" type="slidenum">
              <a:rPr lang="zh-CN" altLang="en-US" smtClean="0"/>
              <a:t>4</a:t>
            </a:fld>
            <a:endParaRPr lang="zh-CN" altLang="en-US"/>
          </a:p>
        </p:txBody>
      </p:sp>
    </p:spTree>
    <p:extLst>
      <p:ext uri="{BB962C8B-B14F-4D97-AF65-F5344CB8AC3E}">
        <p14:creationId xmlns:p14="http://schemas.microsoft.com/office/powerpoint/2010/main" val="3174021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在与之对应的</a:t>
            </a:r>
            <a:r>
              <a:rPr lang="en-US" altLang="zh-CN" dirty="0"/>
              <a:t>html</a:t>
            </a:r>
            <a:r>
              <a:rPr lang="zh-CN" altLang="en-US" dirty="0"/>
              <a:t>文件中，使用输入框将数据对应暂存在前端页面，要注意这里暂存的数据在刷新页面后是会消失的。</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5</a:t>
            </a:fld>
            <a:endParaRPr lang="zh-CN" altLang="en-US"/>
          </a:p>
        </p:txBody>
      </p:sp>
    </p:spTree>
    <p:extLst>
      <p:ext uri="{BB962C8B-B14F-4D97-AF65-F5344CB8AC3E}">
        <p14:creationId xmlns:p14="http://schemas.microsoft.com/office/powerpoint/2010/main" val="1286348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在与之对应的</a:t>
            </a:r>
            <a:r>
              <a:rPr lang="en-US" altLang="zh-CN" dirty="0"/>
              <a:t>html</a:t>
            </a:r>
            <a:r>
              <a:rPr lang="zh-CN" altLang="en-US" dirty="0"/>
              <a:t>文件中，使用输入框将数据对应暂存在前端页面，要注意这里暂存的数据在刷新页面后是会消失的。</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6</a:t>
            </a:fld>
            <a:endParaRPr lang="zh-CN" altLang="en-US"/>
          </a:p>
        </p:txBody>
      </p:sp>
    </p:spTree>
    <p:extLst>
      <p:ext uri="{BB962C8B-B14F-4D97-AF65-F5344CB8AC3E}">
        <p14:creationId xmlns:p14="http://schemas.microsoft.com/office/powerpoint/2010/main" val="377159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那么接下来，我们通过创建博客的方法简单介绍一下</a:t>
            </a:r>
            <a:r>
              <a:rPr lang="en-US" altLang="zh-CN" dirty="0"/>
              <a:t>POST</a:t>
            </a:r>
            <a:r>
              <a:rPr lang="zh-CN" altLang="en-US" dirty="0"/>
              <a:t>方法的编写，这个方法的目的是将作者写入的信息保存到数据库中，所以这里我们用到了</a:t>
            </a:r>
            <a:r>
              <a:rPr lang="en-US" altLang="zh-CN" dirty="0"/>
              <a:t>post</a:t>
            </a:r>
            <a:r>
              <a:rPr lang="zh-CN" altLang="en-US" dirty="0"/>
              <a:t>方法，向数据库插入写到页面上的文章标题，内容还有页面保存的用户</a:t>
            </a:r>
            <a:r>
              <a:rPr lang="en-US" altLang="zh-CN" dirty="0"/>
              <a:t>id</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32792-A387-4174-88FE-5BEF4947BEB7}" type="slidenum">
              <a:rPr lang="zh-CN" altLang="en-US" smtClean="0"/>
              <a:t>7</a:t>
            </a:fld>
            <a:endParaRPr lang="zh-CN" altLang="en-US"/>
          </a:p>
        </p:txBody>
      </p:sp>
    </p:spTree>
    <p:extLst>
      <p:ext uri="{BB962C8B-B14F-4D97-AF65-F5344CB8AC3E}">
        <p14:creationId xmlns:p14="http://schemas.microsoft.com/office/powerpoint/2010/main" val="2413079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针对帖子的增删改方法编写实现就是今天的第一项内容。</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9</a:t>
            </a:fld>
            <a:endParaRPr lang="zh-CN" altLang="en-US"/>
          </a:p>
        </p:txBody>
      </p:sp>
    </p:spTree>
    <p:extLst>
      <p:ext uri="{BB962C8B-B14F-4D97-AF65-F5344CB8AC3E}">
        <p14:creationId xmlns:p14="http://schemas.microsoft.com/office/powerpoint/2010/main" val="3177082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那么接下来，我们来讲讲开发中涉及的一些限制条件，就比如说用户名密码长度和内容的限制</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10</a:t>
            </a:fld>
            <a:endParaRPr lang="zh-CN" altLang="en-US"/>
          </a:p>
        </p:txBody>
      </p:sp>
    </p:spTree>
    <p:extLst>
      <p:ext uri="{BB962C8B-B14F-4D97-AF65-F5344CB8AC3E}">
        <p14:creationId xmlns:p14="http://schemas.microsoft.com/office/powerpoint/2010/main" val="158149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我们以用户注册功能为例，这里，可以看到我们用条件语句限制了用户名和密码不能为空，并限定了用户名不能重复，同学们也可以进行其他尝试。</a:t>
            </a:r>
          </a:p>
        </p:txBody>
      </p:sp>
      <p:sp>
        <p:nvSpPr>
          <p:cNvPr id="4" name="灯片编号占位符 3"/>
          <p:cNvSpPr>
            <a:spLocks noGrp="1"/>
          </p:cNvSpPr>
          <p:nvPr>
            <p:ph type="sldNum" sz="quarter" idx="5"/>
          </p:nvPr>
        </p:nvSpPr>
        <p:spPr/>
        <p:txBody>
          <a:bodyPr/>
          <a:lstStyle/>
          <a:p>
            <a:fld id="{2C632792-A387-4174-88FE-5BEF4947BEB7}" type="slidenum">
              <a:rPr lang="zh-CN" altLang="en-US" smtClean="0"/>
              <a:t>11</a:t>
            </a:fld>
            <a:endParaRPr lang="zh-CN" altLang="en-US"/>
          </a:p>
        </p:txBody>
      </p:sp>
    </p:spTree>
    <p:extLst>
      <p:ext uri="{BB962C8B-B14F-4D97-AF65-F5344CB8AC3E}">
        <p14:creationId xmlns:p14="http://schemas.microsoft.com/office/powerpoint/2010/main" val="1207096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5F096-151E-4C85-B7C3-46AB6D9E834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77BCD2E-B65B-4DF6-824F-01B517C055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5A98DBA-31C5-4DB4-9D93-0227563E168A}"/>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5" name="页脚占位符 4">
            <a:extLst>
              <a:ext uri="{FF2B5EF4-FFF2-40B4-BE49-F238E27FC236}">
                <a16:creationId xmlns:a16="http://schemas.microsoft.com/office/drawing/2014/main" id="{27AE5D3A-4503-41AB-8676-02F703C920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5F18BC-99AF-4A3F-A60B-6E0A6ED1B78C}"/>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3240286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2F629-C0C8-4747-8BD1-ACBA420F0D3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1A2C45-995F-4671-8DE3-274BA8FE472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435F47-51CA-476C-AC49-DFB1F447DB3E}"/>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5" name="页脚占位符 4">
            <a:extLst>
              <a:ext uri="{FF2B5EF4-FFF2-40B4-BE49-F238E27FC236}">
                <a16:creationId xmlns:a16="http://schemas.microsoft.com/office/drawing/2014/main" id="{9174AFE5-BFA7-43F5-BC04-E8D5462E62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3044C7-A229-490E-8DBC-3E25B14136D9}"/>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29631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6C959AC-468E-4234-BCA9-95A241B6EE2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4FBD76D-EF1C-4010-B956-C2A2A1DBF5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86CEAF-05AD-402E-85C9-976286735A65}"/>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5" name="页脚占位符 4">
            <a:extLst>
              <a:ext uri="{FF2B5EF4-FFF2-40B4-BE49-F238E27FC236}">
                <a16:creationId xmlns:a16="http://schemas.microsoft.com/office/drawing/2014/main" id="{5A4821A6-C191-4185-85C0-B6DEBF3235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77954E-FF3E-437E-AB2D-BC1CC2520DBA}"/>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146393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6E582-43DA-4DB6-80E5-3856DE8165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D3A1B5-756C-4F77-83B0-6E378B50F82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4A4834-5427-4546-B950-975DF4A79C15}"/>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5" name="页脚占位符 4">
            <a:extLst>
              <a:ext uri="{FF2B5EF4-FFF2-40B4-BE49-F238E27FC236}">
                <a16:creationId xmlns:a16="http://schemas.microsoft.com/office/drawing/2014/main" id="{DBCA6AFD-C167-4424-A179-0ACD8D8379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8DC0D0-33A1-43BE-A0CA-A365841E7ECD}"/>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208932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BA39AD-AE0E-4B19-B4DA-B722998E258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91B774B-7643-4453-9647-5D0DB2F3E4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49C6B2C-9B50-46CF-A779-300850180076}"/>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5" name="页脚占位符 4">
            <a:extLst>
              <a:ext uri="{FF2B5EF4-FFF2-40B4-BE49-F238E27FC236}">
                <a16:creationId xmlns:a16="http://schemas.microsoft.com/office/drawing/2014/main" id="{72075E2D-B2AD-437F-AEB0-B7CBCFAA54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99C28D-9B03-4DD6-8C33-DFBF9596BA66}"/>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2298397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43F8CA-CEF5-4F01-9F31-94AE3C6426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5083C5-5E00-4EE0-A732-7912329782D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B3B18EE-8608-407E-B021-31E13733D62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35FBB58-7005-4636-A840-08C046C73D68}"/>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6" name="页脚占位符 5">
            <a:extLst>
              <a:ext uri="{FF2B5EF4-FFF2-40B4-BE49-F238E27FC236}">
                <a16:creationId xmlns:a16="http://schemas.microsoft.com/office/drawing/2014/main" id="{7E4896A8-11FC-437F-80DD-E768761B42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100CF6-AB36-4C96-9D60-9193C02E1E1D}"/>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418543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33286-8D24-4264-86B3-E3FB396BD69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29C5D19-C38D-43F5-90B6-619CBEA9AE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3B56B2B-716B-41C8-A8EB-AF0A6A0B889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1E8A115-BC7B-499B-8E37-0642FE15B7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402CE9E-DDB0-44DC-AE46-5DC4A538BC9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A5606ED-79F9-4625-879A-EE10F72A3F54}"/>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8" name="页脚占位符 7">
            <a:extLst>
              <a:ext uri="{FF2B5EF4-FFF2-40B4-BE49-F238E27FC236}">
                <a16:creationId xmlns:a16="http://schemas.microsoft.com/office/drawing/2014/main" id="{545EC397-618B-48A7-B5A0-60249FBD4E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99D054-4CEE-45CC-8662-8E34279C4EEA}"/>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810324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A2842-B3D8-434E-B1F3-2947C8F884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D7CDD01-F6A0-4427-AC2F-09C26951EAFB}"/>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4" name="页脚占位符 3">
            <a:extLst>
              <a:ext uri="{FF2B5EF4-FFF2-40B4-BE49-F238E27FC236}">
                <a16:creationId xmlns:a16="http://schemas.microsoft.com/office/drawing/2014/main" id="{5422ABE1-3B0A-468C-88D0-45B238D57CA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BA78DB-9B11-444E-A2E1-64CBEB8B496F}"/>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2232367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B4971BD-6B42-4116-B707-1A21392AF0B4}"/>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3" name="页脚占位符 2">
            <a:extLst>
              <a:ext uri="{FF2B5EF4-FFF2-40B4-BE49-F238E27FC236}">
                <a16:creationId xmlns:a16="http://schemas.microsoft.com/office/drawing/2014/main" id="{175E079C-C717-4E48-A79F-64EFB92CCF8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19C0BF3-BC92-407B-897B-A69AF593D13B}"/>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395352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3C3D8-707B-40E4-AB94-C24EEE8523E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28C909-F3C6-489C-87EF-666C0FB09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05C8D2B-F711-4F72-B2B7-E4C916318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D87EAD-A1DE-4792-B72C-596D0AA0F012}"/>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6" name="页脚占位符 5">
            <a:extLst>
              <a:ext uri="{FF2B5EF4-FFF2-40B4-BE49-F238E27FC236}">
                <a16:creationId xmlns:a16="http://schemas.microsoft.com/office/drawing/2014/main" id="{71016211-D492-4CC3-9937-FB52963B9C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F8E9BA-F4D4-486E-8BDE-33FBCB1C6664}"/>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3673086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227D7-B7B2-4573-B7D4-B4274DE366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B4152C6-71BA-45D7-954B-F7D7DACCE0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D95339A-E949-4AB1-85FE-58240E8CCB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6C8CAA-2B77-4A5E-871A-F46D65CC756B}"/>
              </a:ext>
            </a:extLst>
          </p:cNvPr>
          <p:cNvSpPr>
            <a:spLocks noGrp="1"/>
          </p:cNvSpPr>
          <p:nvPr>
            <p:ph type="dt" sz="half" idx="10"/>
          </p:nvPr>
        </p:nvSpPr>
        <p:spPr/>
        <p:txBody>
          <a:bodyPr/>
          <a:lstStyle/>
          <a:p>
            <a:fld id="{DB254B83-F269-4E3D-87AD-8C47265E1707}" type="datetimeFigureOut">
              <a:rPr lang="zh-CN" altLang="en-US" smtClean="0"/>
              <a:t>2021-04-21</a:t>
            </a:fld>
            <a:endParaRPr lang="zh-CN" altLang="en-US"/>
          </a:p>
        </p:txBody>
      </p:sp>
      <p:sp>
        <p:nvSpPr>
          <p:cNvPr id="6" name="页脚占位符 5">
            <a:extLst>
              <a:ext uri="{FF2B5EF4-FFF2-40B4-BE49-F238E27FC236}">
                <a16:creationId xmlns:a16="http://schemas.microsoft.com/office/drawing/2014/main" id="{EA45C463-4CE9-4451-8AAE-0C86EE9C07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7907C0-8E87-4E60-9583-0612FB80397E}"/>
              </a:ext>
            </a:extLst>
          </p:cNvPr>
          <p:cNvSpPr>
            <a:spLocks noGrp="1"/>
          </p:cNvSpPr>
          <p:nvPr>
            <p:ph type="sldNum" sz="quarter" idx="12"/>
          </p:nvPr>
        </p:nvSpPr>
        <p:spPr/>
        <p:txBody>
          <a:body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259796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314D20-1134-44C6-A4BC-69DAD3FD6B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A4E6126-C3E6-4A6A-85B3-7AF7E12034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FD5E5-82D3-4B6F-A015-3751773D89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54B83-F269-4E3D-87AD-8C47265E1707}" type="datetimeFigureOut">
              <a:rPr lang="zh-CN" altLang="en-US" smtClean="0"/>
              <a:t>2021-04-21</a:t>
            </a:fld>
            <a:endParaRPr lang="zh-CN" altLang="en-US"/>
          </a:p>
        </p:txBody>
      </p:sp>
      <p:sp>
        <p:nvSpPr>
          <p:cNvPr id="5" name="页脚占位符 4">
            <a:extLst>
              <a:ext uri="{FF2B5EF4-FFF2-40B4-BE49-F238E27FC236}">
                <a16:creationId xmlns:a16="http://schemas.microsoft.com/office/drawing/2014/main" id="{FE291E63-56A3-4F27-9AEC-E8FA91B134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712B2F4-B5DB-4620-9C11-F61D26D54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25AD0D-7A2D-4CAF-BAC8-72A4EEE667DA}" type="slidenum">
              <a:rPr lang="zh-CN" altLang="en-US" smtClean="0"/>
              <a:t>‹#›</a:t>
            </a:fld>
            <a:endParaRPr lang="zh-CN" altLang="en-US"/>
          </a:p>
        </p:txBody>
      </p:sp>
    </p:spTree>
    <p:extLst>
      <p:ext uri="{BB962C8B-B14F-4D97-AF65-F5344CB8AC3E}">
        <p14:creationId xmlns:p14="http://schemas.microsoft.com/office/powerpoint/2010/main" val="3701083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4577E-44AE-4D64-8A91-C70838217A26}"/>
              </a:ext>
            </a:extLst>
          </p:cNvPr>
          <p:cNvSpPr>
            <a:spLocks noGrp="1"/>
          </p:cNvSpPr>
          <p:nvPr>
            <p:ph type="ctrTitle"/>
          </p:nvPr>
        </p:nvSpPr>
        <p:spPr/>
        <p:txBody>
          <a:bodyPr>
            <a:normAutofit/>
          </a:bodyPr>
          <a:lstStyle/>
          <a:p>
            <a:r>
              <a:rPr lang="zh-CN" altLang="en-US" sz="4800" b="1" dirty="0"/>
              <a:t>基于</a:t>
            </a:r>
            <a:r>
              <a:rPr lang="en-US" altLang="zh-CN" sz="4800" b="1" dirty="0"/>
              <a:t>Flask</a:t>
            </a:r>
            <a:r>
              <a:rPr lang="zh-CN" altLang="en-US" sz="4800" b="1" dirty="0"/>
              <a:t>的</a:t>
            </a:r>
            <a:r>
              <a:rPr lang="en-US" altLang="zh-CN" sz="4800" b="1" dirty="0"/>
              <a:t>web</a:t>
            </a:r>
            <a:r>
              <a:rPr lang="zh-CN" altLang="en-US" sz="4800" b="1" dirty="0"/>
              <a:t>项目开发实验二</a:t>
            </a:r>
          </a:p>
        </p:txBody>
      </p:sp>
      <p:sp>
        <p:nvSpPr>
          <p:cNvPr id="3" name="副标题 2">
            <a:extLst>
              <a:ext uri="{FF2B5EF4-FFF2-40B4-BE49-F238E27FC236}">
                <a16:creationId xmlns:a16="http://schemas.microsoft.com/office/drawing/2014/main" id="{7D52EBFC-908B-426A-BDA6-229508CF49EA}"/>
              </a:ext>
            </a:extLst>
          </p:cNvPr>
          <p:cNvSpPr>
            <a:spLocks noGrp="1"/>
          </p:cNvSpPr>
          <p:nvPr>
            <p:ph type="subTitle" idx="1"/>
          </p:nvPr>
        </p:nvSpPr>
        <p:spPr/>
        <p:txBody>
          <a:bodyPr/>
          <a:lstStyle/>
          <a:p>
            <a:r>
              <a:rPr lang="zh-CN" altLang="en-US" dirty="0"/>
              <a:t>王丽婷</a:t>
            </a:r>
            <a:endParaRPr lang="en-US" altLang="zh-CN" dirty="0"/>
          </a:p>
          <a:p>
            <a:r>
              <a:rPr lang="en-US" altLang="zh-CN" dirty="0"/>
              <a:t>heysearra@163.com</a:t>
            </a:r>
            <a:endParaRPr lang="zh-CN" altLang="en-US" dirty="0"/>
          </a:p>
        </p:txBody>
      </p:sp>
    </p:spTree>
    <p:extLst>
      <p:ext uri="{BB962C8B-B14F-4D97-AF65-F5344CB8AC3E}">
        <p14:creationId xmlns:p14="http://schemas.microsoft.com/office/powerpoint/2010/main" val="2275504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1064A-877E-4EEB-A587-772ABD838259}"/>
              </a:ext>
            </a:extLst>
          </p:cNvPr>
          <p:cNvSpPr>
            <a:spLocks noGrp="1"/>
          </p:cNvSpPr>
          <p:nvPr>
            <p:ph type="title"/>
          </p:nvPr>
        </p:nvSpPr>
        <p:spPr/>
        <p:txBody>
          <a:bodyPr/>
          <a:lstStyle/>
          <a:p>
            <a:r>
              <a:rPr lang="zh-CN" altLang="en-US" dirty="0"/>
              <a:t>条件限制</a:t>
            </a:r>
          </a:p>
        </p:txBody>
      </p:sp>
      <p:sp>
        <p:nvSpPr>
          <p:cNvPr id="3" name="文本占位符 2">
            <a:extLst>
              <a:ext uri="{FF2B5EF4-FFF2-40B4-BE49-F238E27FC236}">
                <a16:creationId xmlns:a16="http://schemas.microsoft.com/office/drawing/2014/main" id="{6B53D29F-4A14-4450-84AE-51849D9DAC17}"/>
              </a:ext>
            </a:extLst>
          </p:cNvPr>
          <p:cNvSpPr>
            <a:spLocks noGrp="1"/>
          </p:cNvSpPr>
          <p:nvPr>
            <p:ph type="body" idx="1"/>
          </p:nvPr>
        </p:nvSpPr>
        <p:spPr/>
        <p:txBody>
          <a:bodyPr/>
          <a:lstStyle/>
          <a:p>
            <a:r>
              <a:rPr lang="zh-CN" altLang="en-US" dirty="0"/>
              <a:t>用户名密码长度和内容的限制</a:t>
            </a:r>
          </a:p>
        </p:txBody>
      </p:sp>
    </p:spTree>
    <p:extLst>
      <p:ext uri="{BB962C8B-B14F-4D97-AF65-F5344CB8AC3E}">
        <p14:creationId xmlns:p14="http://schemas.microsoft.com/office/powerpoint/2010/main" val="3933401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0F7CC-92EF-4BFC-8A08-16F526536673}"/>
              </a:ext>
            </a:extLst>
          </p:cNvPr>
          <p:cNvSpPr>
            <a:spLocks noGrp="1"/>
          </p:cNvSpPr>
          <p:nvPr>
            <p:ph type="title"/>
          </p:nvPr>
        </p:nvSpPr>
        <p:spPr/>
        <p:txBody>
          <a:bodyPr/>
          <a:lstStyle/>
          <a:p>
            <a:r>
              <a:rPr lang="zh-CN" altLang="en-US" dirty="0"/>
              <a:t>密码强度</a:t>
            </a:r>
          </a:p>
        </p:txBody>
      </p:sp>
      <p:pic>
        <p:nvPicPr>
          <p:cNvPr id="4" name="内容占位符 3">
            <a:extLst>
              <a:ext uri="{FF2B5EF4-FFF2-40B4-BE49-F238E27FC236}">
                <a16:creationId xmlns:a16="http://schemas.microsoft.com/office/drawing/2014/main" id="{225100E3-3E5D-4D1E-8C93-A79CFC24EAED}"/>
              </a:ext>
            </a:extLst>
          </p:cNvPr>
          <p:cNvPicPr>
            <a:picLocks noGrp="1" noChangeAspect="1"/>
          </p:cNvPicPr>
          <p:nvPr>
            <p:ph idx="1"/>
          </p:nvPr>
        </p:nvPicPr>
        <p:blipFill>
          <a:blip r:embed="rId3"/>
          <a:stretch>
            <a:fillRect/>
          </a:stretch>
        </p:blipFill>
        <p:spPr>
          <a:xfrm>
            <a:off x="740910" y="1806771"/>
            <a:ext cx="7882137" cy="4351338"/>
          </a:xfrm>
          <a:prstGeom prst="rect">
            <a:avLst/>
          </a:prstGeom>
        </p:spPr>
      </p:pic>
      <p:sp>
        <p:nvSpPr>
          <p:cNvPr id="5" name="文本框 4">
            <a:extLst>
              <a:ext uri="{FF2B5EF4-FFF2-40B4-BE49-F238E27FC236}">
                <a16:creationId xmlns:a16="http://schemas.microsoft.com/office/drawing/2014/main" id="{294DAB9C-4116-4844-B1A4-D5DBABEA5B0A}"/>
              </a:ext>
            </a:extLst>
          </p:cNvPr>
          <p:cNvSpPr txBox="1"/>
          <p:nvPr/>
        </p:nvSpPr>
        <p:spPr>
          <a:xfrm>
            <a:off x="8889476" y="952107"/>
            <a:ext cx="2875176" cy="3416320"/>
          </a:xfrm>
          <a:prstGeom prst="rect">
            <a:avLst/>
          </a:prstGeom>
          <a:noFill/>
        </p:spPr>
        <p:txBody>
          <a:bodyPr wrap="square" rtlCol="0">
            <a:spAutoFit/>
          </a:bodyPr>
          <a:lstStyle/>
          <a:p>
            <a:r>
              <a:rPr lang="zh-CN" altLang="en-US" dirty="0"/>
              <a:t>密码强度最低要求：</a:t>
            </a:r>
            <a:endParaRPr lang="en-US" altLang="zh-CN" dirty="0"/>
          </a:p>
          <a:p>
            <a:pPr marL="342900" indent="-342900">
              <a:buFont typeface="+mj-lt"/>
              <a:buAutoNum type="arabicPeriod"/>
            </a:pPr>
            <a:r>
              <a:rPr lang="en-US" altLang="zh-CN" dirty="0"/>
              <a:t>6</a:t>
            </a:r>
            <a:r>
              <a:rPr lang="zh-CN" altLang="en-US" dirty="0"/>
              <a:t>位以上，</a:t>
            </a:r>
            <a:r>
              <a:rPr lang="en-US" altLang="zh-CN" dirty="0"/>
              <a:t>16</a:t>
            </a:r>
            <a:r>
              <a:rPr lang="zh-CN" altLang="en-US" dirty="0"/>
              <a:t>位以下</a:t>
            </a:r>
            <a:endParaRPr lang="en-US" altLang="zh-CN" dirty="0"/>
          </a:p>
          <a:p>
            <a:pPr marL="342900" indent="-342900">
              <a:buFont typeface="+mj-lt"/>
              <a:buAutoNum type="arabicPeriod"/>
            </a:pPr>
            <a:r>
              <a:rPr lang="zh-CN" altLang="en-US" dirty="0"/>
              <a:t>包括字母和数字</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r>
              <a:rPr lang="zh-CN" altLang="en-US" dirty="0"/>
              <a:t>同学们可以要求自己的网站拥有比这更加严格的密码要求，比如必须包含大小写字母，并且在密码不符合某项要求时使用</a:t>
            </a:r>
            <a:r>
              <a:rPr lang="en-US" altLang="zh-CN" dirty="0"/>
              <a:t>flash</a:t>
            </a:r>
            <a:r>
              <a:rPr lang="zh-CN" altLang="en-US" dirty="0"/>
              <a:t>模块提示用户</a:t>
            </a:r>
          </a:p>
        </p:txBody>
      </p:sp>
    </p:spTree>
    <p:extLst>
      <p:ext uri="{BB962C8B-B14F-4D97-AF65-F5344CB8AC3E}">
        <p14:creationId xmlns:p14="http://schemas.microsoft.com/office/powerpoint/2010/main" val="99060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94F93-7092-4100-B25E-F14ECDA6A12E}"/>
              </a:ext>
            </a:extLst>
          </p:cNvPr>
          <p:cNvSpPr>
            <a:spLocks noGrp="1"/>
          </p:cNvSpPr>
          <p:nvPr>
            <p:ph type="title"/>
          </p:nvPr>
        </p:nvSpPr>
        <p:spPr/>
        <p:txBody>
          <a:bodyPr/>
          <a:lstStyle/>
          <a:p>
            <a:r>
              <a:rPr lang="zh-CN" altLang="en-US" dirty="0"/>
              <a:t>密码强度</a:t>
            </a:r>
          </a:p>
        </p:txBody>
      </p:sp>
      <p:pic>
        <p:nvPicPr>
          <p:cNvPr id="5" name="内容占位符 4">
            <a:extLst>
              <a:ext uri="{FF2B5EF4-FFF2-40B4-BE49-F238E27FC236}">
                <a16:creationId xmlns:a16="http://schemas.microsoft.com/office/drawing/2014/main" id="{C3DC5097-4CC3-40E2-B5D7-E01414694D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93574"/>
            <a:ext cx="9989477" cy="2247984"/>
          </a:xfrm>
        </p:spPr>
      </p:pic>
      <p:pic>
        <p:nvPicPr>
          <p:cNvPr id="7" name="图片 6">
            <a:extLst>
              <a:ext uri="{FF2B5EF4-FFF2-40B4-BE49-F238E27FC236}">
                <a16:creationId xmlns:a16="http://schemas.microsoft.com/office/drawing/2014/main" id="{677233EF-09BC-4F5E-87FB-AE01370A1BB6}"/>
              </a:ext>
            </a:extLst>
          </p:cNvPr>
          <p:cNvPicPr>
            <a:picLocks noChangeAspect="1"/>
          </p:cNvPicPr>
          <p:nvPr/>
        </p:nvPicPr>
        <p:blipFill rotWithShape="1">
          <a:blip r:embed="rId4">
            <a:extLst>
              <a:ext uri="{28A0092B-C50C-407E-A947-70E740481C1C}">
                <a14:useLocalDpi xmlns:a14="http://schemas.microsoft.com/office/drawing/2010/main" val="0"/>
              </a:ext>
            </a:extLst>
          </a:blip>
          <a:srcRect b="38412"/>
          <a:stretch/>
        </p:blipFill>
        <p:spPr>
          <a:xfrm>
            <a:off x="838199" y="3641558"/>
            <a:ext cx="9989477" cy="2931962"/>
          </a:xfrm>
          <a:prstGeom prst="rect">
            <a:avLst/>
          </a:prstGeom>
        </p:spPr>
      </p:pic>
    </p:spTree>
    <p:extLst>
      <p:ext uri="{BB962C8B-B14F-4D97-AF65-F5344CB8AC3E}">
        <p14:creationId xmlns:p14="http://schemas.microsoft.com/office/powerpoint/2010/main" val="93162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0F31A-5F29-409D-A8A4-613D10DBF220}"/>
              </a:ext>
            </a:extLst>
          </p:cNvPr>
          <p:cNvSpPr>
            <a:spLocks noGrp="1"/>
          </p:cNvSpPr>
          <p:nvPr>
            <p:ph type="title"/>
          </p:nvPr>
        </p:nvSpPr>
        <p:spPr/>
        <p:txBody>
          <a:bodyPr/>
          <a:lstStyle/>
          <a:p>
            <a:r>
              <a:rPr lang="zh-CN" altLang="en-US" dirty="0"/>
              <a:t>文本内容不能为空</a:t>
            </a:r>
          </a:p>
        </p:txBody>
      </p:sp>
      <p:pic>
        <p:nvPicPr>
          <p:cNvPr id="5" name="内容占位符 4">
            <a:extLst>
              <a:ext uri="{FF2B5EF4-FFF2-40B4-BE49-F238E27FC236}">
                <a16:creationId xmlns:a16="http://schemas.microsoft.com/office/drawing/2014/main" id="{7F1717E3-2C50-4B2D-9E42-A173F37C2F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6896" y="3253102"/>
            <a:ext cx="7493336" cy="3474770"/>
          </a:xfrm>
        </p:spPr>
      </p:pic>
      <p:pic>
        <p:nvPicPr>
          <p:cNvPr id="7" name="图片 6">
            <a:extLst>
              <a:ext uri="{FF2B5EF4-FFF2-40B4-BE49-F238E27FC236}">
                <a16:creationId xmlns:a16="http://schemas.microsoft.com/office/drawing/2014/main" id="{35797FE2-B435-4F44-B3F7-AC2FB7550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896" y="1427747"/>
            <a:ext cx="7493336" cy="1713024"/>
          </a:xfrm>
          <a:prstGeom prst="rect">
            <a:avLst/>
          </a:prstGeom>
        </p:spPr>
      </p:pic>
    </p:spTree>
    <p:extLst>
      <p:ext uri="{BB962C8B-B14F-4D97-AF65-F5344CB8AC3E}">
        <p14:creationId xmlns:p14="http://schemas.microsoft.com/office/powerpoint/2010/main" val="3008926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60F31A-5F29-409D-A8A4-613D10DBF220}"/>
              </a:ext>
            </a:extLst>
          </p:cNvPr>
          <p:cNvSpPr>
            <a:spLocks noGrp="1"/>
          </p:cNvSpPr>
          <p:nvPr>
            <p:ph type="title"/>
          </p:nvPr>
        </p:nvSpPr>
        <p:spPr/>
        <p:txBody>
          <a:bodyPr/>
          <a:lstStyle/>
          <a:p>
            <a:r>
              <a:rPr lang="zh-CN" altLang="en-US" dirty="0"/>
              <a:t>文本内容不能为空</a:t>
            </a:r>
          </a:p>
        </p:txBody>
      </p:sp>
      <p:pic>
        <p:nvPicPr>
          <p:cNvPr id="6" name="内容占位符 5">
            <a:extLst>
              <a:ext uri="{FF2B5EF4-FFF2-40B4-BE49-F238E27FC236}">
                <a16:creationId xmlns:a16="http://schemas.microsoft.com/office/drawing/2014/main" id="{B28C68D1-351F-4801-A5EB-106E746BF6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0662" y="1825625"/>
            <a:ext cx="9130676" cy="4351338"/>
          </a:xfrm>
          <a:prstGeom prst="rect">
            <a:avLst/>
          </a:prstGeom>
        </p:spPr>
      </p:pic>
    </p:spTree>
    <p:extLst>
      <p:ext uri="{BB962C8B-B14F-4D97-AF65-F5344CB8AC3E}">
        <p14:creationId xmlns:p14="http://schemas.microsoft.com/office/powerpoint/2010/main" val="2657114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0F7CC-92EF-4BFC-8A08-16F526536673}"/>
              </a:ext>
            </a:extLst>
          </p:cNvPr>
          <p:cNvSpPr>
            <a:spLocks noGrp="1"/>
          </p:cNvSpPr>
          <p:nvPr>
            <p:ph type="title"/>
          </p:nvPr>
        </p:nvSpPr>
        <p:spPr/>
        <p:txBody>
          <a:bodyPr/>
          <a:lstStyle/>
          <a:p>
            <a:r>
              <a:rPr lang="zh-CN" altLang="en-US" dirty="0"/>
              <a:t>密码强度</a:t>
            </a:r>
          </a:p>
        </p:txBody>
      </p:sp>
      <p:sp>
        <p:nvSpPr>
          <p:cNvPr id="5" name="内容占位符 4">
            <a:extLst>
              <a:ext uri="{FF2B5EF4-FFF2-40B4-BE49-F238E27FC236}">
                <a16:creationId xmlns:a16="http://schemas.microsoft.com/office/drawing/2014/main" id="{541E1ED6-6574-4BE9-9CAB-5B5929FA6C1B}"/>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zh-CN" altLang="en-US" dirty="0"/>
          </a:p>
        </p:txBody>
      </p:sp>
      <p:pic>
        <p:nvPicPr>
          <p:cNvPr id="9" name="图片 8">
            <a:extLst>
              <a:ext uri="{FF2B5EF4-FFF2-40B4-BE49-F238E27FC236}">
                <a16:creationId xmlns:a16="http://schemas.microsoft.com/office/drawing/2014/main" id="{C0535F2C-9549-4EB0-8A61-0DBB9A662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0770606" cy="929323"/>
          </a:xfrm>
          <a:prstGeom prst="rect">
            <a:avLst/>
          </a:prstGeom>
        </p:spPr>
      </p:pic>
      <p:pic>
        <p:nvPicPr>
          <p:cNvPr id="11" name="图片 10">
            <a:extLst>
              <a:ext uri="{FF2B5EF4-FFF2-40B4-BE49-F238E27FC236}">
                <a16:creationId xmlns:a16="http://schemas.microsoft.com/office/drawing/2014/main" id="{B8AD0839-4FF6-454D-8F08-1993D1400D78}"/>
              </a:ext>
            </a:extLst>
          </p:cNvPr>
          <p:cNvPicPr>
            <a:picLocks noChangeAspect="1"/>
          </p:cNvPicPr>
          <p:nvPr/>
        </p:nvPicPr>
        <p:blipFill rotWithShape="1">
          <a:blip r:embed="rId4">
            <a:extLst>
              <a:ext uri="{28A0092B-C50C-407E-A947-70E740481C1C}">
                <a14:useLocalDpi xmlns:a14="http://schemas.microsoft.com/office/drawing/2010/main" val="0"/>
              </a:ext>
            </a:extLst>
          </a:blip>
          <a:srcRect l="16636" r="15970" b="24152"/>
          <a:stretch/>
        </p:blipFill>
        <p:spPr>
          <a:xfrm>
            <a:off x="4222662" y="2754948"/>
            <a:ext cx="7258641" cy="3893175"/>
          </a:xfrm>
          <a:prstGeom prst="rect">
            <a:avLst/>
          </a:prstGeom>
        </p:spPr>
      </p:pic>
      <p:sp>
        <p:nvSpPr>
          <p:cNvPr id="6" name="文本框 5">
            <a:extLst>
              <a:ext uri="{FF2B5EF4-FFF2-40B4-BE49-F238E27FC236}">
                <a16:creationId xmlns:a16="http://schemas.microsoft.com/office/drawing/2014/main" id="{792DA24C-D2E1-41B0-A002-C8DA9AB4B604}"/>
              </a:ext>
            </a:extLst>
          </p:cNvPr>
          <p:cNvSpPr txBox="1"/>
          <p:nvPr/>
        </p:nvSpPr>
        <p:spPr>
          <a:xfrm>
            <a:off x="710697" y="3131874"/>
            <a:ext cx="3384462" cy="3139321"/>
          </a:xfrm>
          <a:prstGeom prst="rect">
            <a:avLst/>
          </a:prstGeom>
          <a:noFill/>
        </p:spPr>
        <p:txBody>
          <a:bodyPr wrap="square" rtlCol="0">
            <a:spAutoFit/>
          </a:bodyPr>
          <a:lstStyle/>
          <a:p>
            <a:r>
              <a:rPr lang="zh-CN" altLang="en-US" dirty="0"/>
              <a:t>密码强度最低要求：</a:t>
            </a:r>
            <a:endParaRPr lang="en-US" altLang="zh-CN" dirty="0"/>
          </a:p>
          <a:p>
            <a:pPr marL="342900" indent="-342900">
              <a:buFont typeface="+mj-lt"/>
              <a:buAutoNum type="arabicPeriod"/>
            </a:pPr>
            <a:r>
              <a:rPr lang="en-US" altLang="zh-CN" dirty="0"/>
              <a:t>6</a:t>
            </a:r>
            <a:r>
              <a:rPr lang="zh-CN" altLang="en-US" dirty="0"/>
              <a:t>位以上，</a:t>
            </a:r>
            <a:r>
              <a:rPr lang="en-US" altLang="zh-CN" dirty="0"/>
              <a:t>16</a:t>
            </a:r>
            <a:r>
              <a:rPr lang="zh-CN" altLang="en-US" dirty="0"/>
              <a:t>位以下</a:t>
            </a:r>
            <a:endParaRPr lang="en-US" altLang="zh-CN" dirty="0"/>
          </a:p>
          <a:p>
            <a:pPr marL="342900" indent="-342900">
              <a:buFont typeface="+mj-lt"/>
              <a:buAutoNum type="arabicPeriod"/>
            </a:pPr>
            <a:r>
              <a:rPr lang="zh-CN" altLang="en-US" dirty="0"/>
              <a:t>包括字母和数字</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r>
              <a:rPr lang="zh-CN" altLang="en-US" dirty="0"/>
              <a:t>同学们可以要求自己的网站拥有比这更加严格的密码要求，比如必须包含大小写字母，并且在密码不符合某项要求时使用</a:t>
            </a:r>
            <a:r>
              <a:rPr lang="en-US" altLang="zh-CN" dirty="0"/>
              <a:t>flash</a:t>
            </a:r>
            <a:r>
              <a:rPr lang="zh-CN" altLang="en-US" dirty="0"/>
              <a:t>模块提示用户</a:t>
            </a:r>
          </a:p>
        </p:txBody>
      </p:sp>
    </p:spTree>
    <p:extLst>
      <p:ext uri="{BB962C8B-B14F-4D97-AF65-F5344CB8AC3E}">
        <p14:creationId xmlns:p14="http://schemas.microsoft.com/office/powerpoint/2010/main" val="123974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7BE53F-A8B4-4052-A93A-16A7CFAF9E75}"/>
              </a:ext>
            </a:extLst>
          </p:cNvPr>
          <p:cNvSpPr>
            <a:spLocks noGrp="1"/>
          </p:cNvSpPr>
          <p:nvPr>
            <p:ph type="title"/>
          </p:nvPr>
        </p:nvSpPr>
        <p:spPr/>
        <p:txBody>
          <a:bodyPr/>
          <a:lstStyle/>
          <a:p>
            <a:r>
              <a:rPr lang="zh-CN" altLang="en-US" dirty="0"/>
              <a:t>安全性问题</a:t>
            </a:r>
          </a:p>
        </p:txBody>
      </p:sp>
      <p:sp>
        <p:nvSpPr>
          <p:cNvPr id="3" name="文本占位符 2">
            <a:extLst>
              <a:ext uri="{FF2B5EF4-FFF2-40B4-BE49-F238E27FC236}">
                <a16:creationId xmlns:a16="http://schemas.microsoft.com/office/drawing/2014/main" id="{48F77A39-3FD9-44D8-A840-2F6865F66C78}"/>
              </a:ext>
            </a:extLst>
          </p:cNvPr>
          <p:cNvSpPr>
            <a:spLocks noGrp="1"/>
          </p:cNvSpPr>
          <p:nvPr>
            <p:ph type="body" idx="1"/>
          </p:nvPr>
        </p:nvSpPr>
        <p:spPr/>
        <p:txBody>
          <a:bodyPr/>
          <a:lstStyle/>
          <a:p>
            <a:r>
              <a:rPr lang="zh-CN" altLang="en-US" dirty="0"/>
              <a:t>针对用户隐私的保护是十分重要的，这就涉及到了软件工程中的安全性问题。</a:t>
            </a:r>
          </a:p>
        </p:txBody>
      </p:sp>
    </p:spTree>
    <p:extLst>
      <p:ext uri="{BB962C8B-B14F-4D97-AF65-F5344CB8AC3E}">
        <p14:creationId xmlns:p14="http://schemas.microsoft.com/office/powerpoint/2010/main" val="1205685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D683A-108F-4ED6-9CF9-6A7725A2D27C}"/>
              </a:ext>
            </a:extLst>
          </p:cNvPr>
          <p:cNvSpPr>
            <a:spLocks noGrp="1"/>
          </p:cNvSpPr>
          <p:nvPr>
            <p:ph type="title"/>
          </p:nvPr>
        </p:nvSpPr>
        <p:spPr/>
        <p:txBody>
          <a:bodyPr/>
          <a:lstStyle/>
          <a:p>
            <a:r>
              <a:rPr lang="zh-CN" altLang="en-US" dirty="0"/>
              <a:t>加密算法</a:t>
            </a:r>
          </a:p>
        </p:txBody>
      </p:sp>
      <p:pic>
        <p:nvPicPr>
          <p:cNvPr id="9" name="内容占位符 8">
            <a:extLst>
              <a:ext uri="{FF2B5EF4-FFF2-40B4-BE49-F238E27FC236}">
                <a16:creationId xmlns:a16="http://schemas.microsoft.com/office/drawing/2014/main" id="{70E685AC-A77C-4FBE-AFF2-F6C51A520F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736961"/>
            <a:ext cx="10525644" cy="3384077"/>
          </a:xfrm>
        </p:spPr>
      </p:pic>
    </p:spTree>
    <p:extLst>
      <p:ext uri="{BB962C8B-B14F-4D97-AF65-F5344CB8AC3E}">
        <p14:creationId xmlns:p14="http://schemas.microsoft.com/office/powerpoint/2010/main" val="1619973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6FFAC-6EC5-43EA-8752-D58403147F71}"/>
              </a:ext>
            </a:extLst>
          </p:cNvPr>
          <p:cNvSpPr>
            <a:spLocks noGrp="1"/>
          </p:cNvSpPr>
          <p:nvPr>
            <p:ph type="title"/>
          </p:nvPr>
        </p:nvSpPr>
        <p:spPr/>
        <p:txBody>
          <a:bodyPr/>
          <a:lstStyle/>
          <a:p>
            <a:r>
              <a:rPr lang="zh-CN" altLang="en-US" dirty="0"/>
              <a:t>页面权限区分</a:t>
            </a:r>
          </a:p>
        </p:txBody>
      </p:sp>
      <p:sp>
        <p:nvSpPr>
          <p:cNvPr id="3" name="内容占位符 2">
            <a:extLst>
              <a:ext uri="{FF2B5EF4-FFF2-40B4-BE49-F238E27FC236}">
                <a16:creationId xmlns:a16="http://schemas.microsoft.com/office/drawing/2014/main" id="{1904649F-B844-4E25-84E3-A44302B674E5}"/>
              </a:ext>
            </a:extLst>
          </p:cNvPr>
          <p:cNvSpPr>
            <a:spLocks noGrp="1"/>
          </p:cNvSpPr>
          <p:nvPr>
            <p:ph idx="1"/>
          </p:nvPr>
        </p:nvSpPr>
        <p:spPr/>
        <p:txBody>
          <a:bodyPr/>
          <a:lstStyle/>
          <a:p>
            <a:endParaRPr lang="en-US" altLang="zh-CN" dirty="0"/>
          </a:p>
          <a:p>
            <a:endParaRPr lang="zh-CN" altLang="en-US" dirty="0"/>
          </a:p>
        </p:txBody>
      </p:sp>
      <p:pic>
        <p:nvPicPr>
          <p:cNvPr id="7" name="图片 6">
            <a:extLst>
              <a:ext uri="{FF2B5EF4-FFF2-40B4-BE49-F238E27FC236}">
                <a16:creationId xmlns:a16="http://schemas.microsoft.com/office/drawing/2014/main" id="{C5A01AEC-F6BB-45EA-99E2-E1EE7E3E4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60" y="1347537"/>
            <a:ext cx="11142163" cy="5309937"/>
          </a:xfrm>
          <a:prstGeom prst="rect">
            <a:avLst/>
          </a:prstGeom>
        </p:spPr>
      </p:pic>
    </p:spTree>
    <p:extLst>
      <p:ext uri="{BB962C8B-B14F-4D97-AF65-F5344CB8AC3E}">
        <p14:creationId xmlns:p14="http://schemas.microsoft.com/office/powerpoint/2010/main" val="3361634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6FFAC-6EC5-43EA-8752-D58403147F71}"/>
              </a:ext>
            </a:extLst>
          </p:cNvPr>
          <p:cNvSpPr>
            <a:spLocks noGrp="1"/>
          </p:cNvSpPr>
          <p:nvPr>
            <p:ph type="title"/>
          </p:nvPr>
        </p:nvSpPr>
        <p:spPr/>
        <p:txBody>
          <a:bodyPr/>
          <a:lstStyle/>
          <a:p>
            <a:r>
              <a:rPr lang="zh-CN" altLang="en-US" dirty="0"/>
              <a:t>页面权限区分</a:t>
            </a:r>
          </a:p>
        </p:txBody>
      </p:sp>
      <p:sp>
        <p:nvSpPr>
          <p:cNvPr id="3" name="内容占位符 2">
            <a:extLst>
              <a:ext uri="{FF2B5EF4-FFF2-40B4-BE49-F238E27FC236}">
                <a16:creationId xmlns:a16="http://schemas.microsoft.com/office/drawing/2014/main" id="{1904649F-B844-4E25-84E3-A44302B674E5}"/>
              </a:ext>
            </a:extLst>
          </p:cNvPr>
          <p:cNvSpPr>
            <a:spLocks noGrp="1"/>
          </p:cNvSpPr>
          <p:nvPr>
            <p:ph idx="1"/>
          </p:nvPr>
        </p:nvSpPr>
        <p:spPr/>
        <p:txBody>
          <a:bodyPr/>
          <a:lstStyle/>
          <a:p>
            <a:r>
              <a:rPr lang="en-US" altLang="zh-CN" dirty="0"/>
              <a:t>blog.py</a:t>
            </a:r>
          </a:p>
          <a:p>
            <a:endParaRPr lang="zh-CN" altLang="en-US" dirty="0"/>
          </a:p>
        </p:txBody>
      </p:sp>
      <p:pic>
        <p:nvPicPr>
          <p:cNvPr id="5" name="图片 4">
            <a:extLst>
              <a:ext uri="{FF2B5EF4-FFF2-40B4-BE49-F238E27FC236}">
                <a16:creationId xmlns:a16="http://schemas.microsoft.com/office/drawing/2014/main" id="{E4508D4B-978A-485F-813A-4BAF148EB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17" y="2419262"/>
            <a:ext cx="10515600" cy="4177862"/>
          </a:xfrm>
          <a:prstGeom prst="rect">
            <a:avLst/>
          </a:prstGeom>
        </p:spPr>
      </p:pic>
    </p:spTree>
    <p:extLst>
      <p:ext uri="{BB962C8B-B14F-4D97-AF65-F5344CB8AC3E}">
        <p14:creationId xmlns:p14="http://schemas.microsoft.com/office/powerpoint/2010/main" val="104803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7A027-A367-4B9A-86DD-E305FD687E3A}"/>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FE58AC3B-E9B0-49ED-8CF5-4A90EE0A97B8}"/>
              </a:ext>
            </a:extLst>
          </p:cNvPr>
          <p:cNvSpPr>
            <a:spLocks noGrp="1"/>
          </p:cNvSpPr>
          <p:nvPr>
            <p:ph idx="1"/>
          </p:nvPr>
        </p:nvSpPr>
        <p:spPr/>
        <p:txBody>
          <a:bodyPr>
            <a:normAutofit/>
          </a:bodyPr>
          <a:lstStyle/>
          <a:p>
            <a:r>
              <a:rPr lang="zh-CN" altLang="en-US" dirty="0"/>
              <a:t>信息传输</a:t>
            </a:r>
            <a:endParaRPr lang="en-US" altLang="zh-CN" dirty="0"/>
          </a:p>
          <a:p>
            <a:pPr lvl="1"/>
            <a:r>
              <a:rPr lang="en-US" altLang="zh-CN" dirty="0"/>
              <a:t>GET&amp;POST</a:t>
            </a:r>
          </a:p>
          <a:p>
            <a:r>
              <a:rPr lang="zh-CN" altLang="en-US" dirty="0"/>
              <a:t>限制条件</a:t>
            </a:r>
            <a:endParaRPr lang="en-US" altLang="zh-CN" dirty="0"/>
          </a:p>
          <a:p>
            <a:pPr lvl="1"/>
            <a:r>
              <a:rPr lang="zh-CN" altLang="en-US" dirty="0"/>
              <a:t>用户密码强度限制</a:t>
            </a:r>
            <a:endParaRPr lang="en-US" altLang="zh-CN" dirty="0"/>
          </a:p>
          <a:p>
            <a:pPr lvl="1"/>
            <a:r>
              <a:rPr lang="zh-CN" altLang="en-US" dirty="0"/>
              <a:t>文本标题内容不能为空</a:t>
            </a:r>
            <a:endParaRPr lang="en-US" altLang="zh-CN" dirty="0"/>
          </a:p>
          <a:p>
            <a:r>
              <a:rPr lang="zh-CN" altLang="en-US" dirty="0"/>
              <a:t>安全性问题</a:t>
            </a:r>
            <a:endParaRPr lang="en-US" altLang="zh-CN" dirty="0"/>
          </a:p>
          <a:p>
            <a:pPr lvl="1"/>
            <a:r>
              <a:rPr lang="zh-CN" altLang="en-US" dirty="0"/>
              <a:t>加密算法</a:t>
            </a:r>
            <a:endParaRPr lang="en-US" altLang="zh-CN" dirty="0"/>
          </a:p>
          <a:p>
            <a:pPr lvl="1"/>
            <a:r>
              <a:rPr lang="zh-CN" altLang="en-US" dirty="0"/>
              <a:t>权限区分</a:t>
            </a:r>
            <a:endParaRPr lang="en-US" altLang="zh-CN" dirty="0"/>
          </a:p>
          <a:p>
            <a:r>
              <a:rPr lang="zh-CN" altLang="en-US" dirty="0"/>
              <a:t>练习</a:t>
            </a:r>
            <a:endParaRPr lang="en-US" altLang="zh-CN" dirty="0"/>
          </a:p>
        </p:txBody>
      </p:sp>
    </p:spTree>
    <p:extLst>
      <p:ext uri="{BB962C8B-B14F-4D97-AF65-F5344CB8AC3E}">
        <p14:creationId xmlns:p14="http://schemas.microsoft.com/office/powerpoint/2010/main" val="1176767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6FFAC-6EC5-43EA-8752-D58403147F71}"/>
              </a:ext>
            </a:extLst>
          </p:cNvPr>
          <p:cNvSpPr>
            <a:spLocks noGrp="1"/>
          </p:cNvSpPr>
          <p:nvPr>
            <p:ph type="title"/>
          </p:nvPr>
        </p:nvSpPr>
        <p:spPr/>
        <p:txBody>
          <a:bodyPr/>
          <a:lstStyle/>
          <a:p>
            <a:r>
              <a:rPr lang="zh-CN" altLang="en-US" dirty="0"/>
              <a:t>页面权限区分</a:t>
            </a:r>
          </a:p>
        </p:txBody>
      </p:sp>
      <p:sp>
        <p:nvSpPr>
          <p:cNvPr id="3" name="内容占位符 2">
            <a:extLst>
              <a:ext uri="{FF2B5EF4-FFF2-40B4-BE49-F238E27FC236}">
                <a16:creationId xmlns:a16="http://schemas.microsoft.com/office/drawing/2014/main" id="{1904649F-B844-4E25-84E3-A44302B674E5}"/>
              </a:ext>
            </a:extLst>
          </p:cNvPr>
          <p:cNvSpPr>
            <a:spLocks noGrp="1"/>
          </p:cNvSpPr>
          <p:nvPr>
            <p:ph idx="1"/>
          </p:nvPr>
        </p:nvSpPr>
        <p:spPr>
          <a:xfrm>
            <a:off x="733425" y="1368425"/>
            <a:ext cx="10515600" cy="4351338"/>
          </a:xfrm>
        </p:spPr>
        <p:txBody>
          <a:bodyPr/>
          <a:lstStyle/>
          <a:p>
            <a:r>
              <a:rPr lang="en-US" altLang="zh-CN" dirty="0"/>
              <a:t>templates/blog/index.html</a:t>
            </a:r>
          </a:p>
          <a:p>
            <a:endParaRPr lang="zh-CN" altLang="en-US" dirty="0"/>
          </a:p>
        </p:txBody>
      </p:sp>
      <p:pic>
        <p:nvPicPr>
          <p:cNvPr id="5" name="图片 4">
            <a:extLst>
              <a:ext uri="{FF2B5EF4-FFF2-40B4-BE49-F238E27FC236}">
                <a16:creationId xmlns:a16="http://schemas.microsoft.com/office/drawing/2014/main" id="{24C9C302-1A3C-401E-9F23-823FDAFBC592}"/>
              </a:ext>
            </a:extLst>
          </p:cNvPr>
          <p:cNvPicPr>
            <a:picLocks noChangeAspect="1"/>
          </p:cNvPicPr>
          <p:nvPr/>
        </p:nvPicPr>
        <p:blipFill>
          <a:blip r:embed="rId3"/>
          <a:stretch>
            <a:fillRect/>
          </a:stretch>
        </p:blipFill>
        <p:spPr>
          <a:xfrm>
            <a:off x="442123" y="1852233"/>
            <a:ext cx="11307753" cy="5439534"/>
          </a:xfrm>
          <a:prstGeom prst="rect">
            <a:avLst/>
          </a:prstGeom>
        </p:spPr>
      </p:pic>
    </p:spTree>
    <p:extLst>
      <p:ext uri="{BB962C8B-B14F-4D97-AF65-F5344CB8AC3E}">
        <p14:creationId xmlns:p14="http://schemas.microsoft.com/office/powerpoint/2010/main" val="62185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BD804-88CF-43CC-8ADE-00B240DE15DC}"/>
              </a:ext>
            </a:extLst>
          </p:cNvPr>
          <p:cNvSpPr>
            <a:spLocks noGrp="1"/>
          </p:cNvSpPr>
          <p:nvPr>
            <p:ph type="title"/>
          </p:nvPr>
        </p:nvSpPr>
        <p:spPr/>
        <p:txBody>
          <a:bodyPr/>
          <a:lstStyle/>
          <a:p>
            <a:r>
              <a:rPr lang="zh-CN" altLang="en-US" dirty="0"/>
              <a:t>练习</a:t>
            </a:r>
          </a:p>
        </p:txBody>
      </p:sp>
      <p:sp>
        <p:nvSpPr>
          <p:cNvPr id="3" name="内容占位符 2">
            <a:extLst>
              <a:ext uri="{FF2B5EF4-FFF2-40B4-BE49-F238E27FC236}">
                <a16:creationId xmlns:a16="http://schemas.microsoft.com/office/drawing/2014/main" id="{C978D8F0-CD2A-4C88-92C8-B8621F795A91}"/>
              </a:ext>
            </a:extLst>
          </p:cNvPr>
          <p:cNvSpPr>
            <a:spLocks noGrp="1"/>
          </p:cNvSpPr>
          <p:nvPr>
            <p:ph idx="1"/>
          </p:nvPr>
        </p:nvSpPr>
        <p:spPr/>
        <p:txBody>
          <a:bodyPr/>
          <a:lstStyle/>
          <a:p>
            <a:r>
              <a:rPr lang="zh-CN" altLang="en-US" dirty="0"/>
              <a:t>课前签到（</a:t>
            </a:r>
            <a:r>
              <a:rPr lang="en-US" altLang="zh-CN" dirty="0"/>
              <a:t>1</a:t>
            </a:r>
            <a:r>
              <a:rPr lang="zh-CN" altLang="en-US" dirty="0"/>
              <a:t>分）</a:t>
            </a:r>
            <a:endParaRPr lang="en-US" altLang="zh-CN" dirty="0"/>
          </a:p>
          <a:p>
            <a:pPr marL="0" indent="0">
              <a:buNone/>
            </a:pPr>
            <a:endParaRPr lang="en-US" altLang="zh-CN" dirty="0"/>
          </a:p>
          <a:p>
            <a:r>
              <a:rPr lang="zh-CN" altLang="en-US" dirty="0"/>
              <a:t>实现</a:t>
            </a:r>
            <a:r>
              <a:rPr lang="en-US" altLang="zh-CN" dirty="0"/>
              <a:t>create()/delete()/update()</a:t>
            </a:r>
            <a:r>
              <a:rPr lang="zh-CN" altLang="en-US" dirty="0"/>
              <a:t>方法（</a:t>
            </a:r>
            <a:r>
              <a:rPr lang="en-US" altLang="zh-CN" dirty="0"/>
              <a:t>2</a:t>
            </a:r>
            <a:r>
              <a:rPr lang="zh-CN" altLang="en-US" dirty="0"/>
              <a:t>分）</a:t>
            </a:r>
            <a:endParaRPr lang="en-US" altLang="zh-CN" dirty="0"/>
          </a:p>
          <a:p>
            <a:endParaRPr lang="en-US" altLang="zh-CN" dirty="0"/>
          </a:p>
          <a:p>
            <a:r>
              <a:rPr lang="zh-CN" altLang="en-US" dirty="0"/>
              <a:t>限制用户注册密码只包含数字和字母（</a:t>
            </a:r>
            <a:r>
              <a:rPr lang="en-US" altLang="zh-CN" dirty="0"/>
              <a:t>2</a:t>
            </a:r>
            <a:r>
              <a:rPr lang="zh-CN" altLang="en-US" dirty="0"/>
              <a:t>分）</a:t>
            </a:r>
            <a:endParaRPr lang="en-US" altLang="zh-CN" dirty="0"/>
          </a:p>
          <a:p>
            <a:endParaRPr lang="en-US" altLang="zh-CN" dirty="0"/>
          </a:p>
          <a:p>
            <a:r>
              <a:rPr lang="zh-CN" altLang="en-US"/>
              <a:t>在下周三之前提交</a:t>
            </a:r>
            <a:r>
              <a:rPr lang="zh-CN" altLang="en-US" dirty="0"/>
              <a:t>到助教的邮箱</a:t>
            </a:r>
          </a:p>
        </p:txBody>
      </p:sp>
    </p:spTree>
    <p:extLst>
      <p:ext uri="{BB962C8B-B14F-4D97-AF65-F5344CB8AC3E}">
        <p14:creationId xmlns:p14="http://schemas.microsoft.com/office/powerpoint/2010/main" val="3591187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F72DC-0BC6-45B4-B025-57249E38F2B8}"/>
              </a:ext>
            </a:extLst>
          </p:cNvPr>
          <p:cNvSpPr>
            <a:spLocks noGrp="1"/>
          </p:cNvSpPr>
          <p:nvPr>
            <p:ph type="title"/>
          </p:nvPr>
        </p:nvSpPr>
        <p:spPr/>
        <p:txBody>
          <a:bodyPr/>
          <a:lstStyle/>
          <a:p>
            <a:r>
              <a:rPr lang="zh-CN" altLang="en-US" dirty="0"/>
              <a:t>信息传输</a:t>
            </a:r>
          </a:p>
        </p:txBody>
      </p:sp>
      <p:sp>
        <p:nvSpPr>
          <p:cNvPr id="3" name="文本占位符 2">
            <a:extLst>
              <a:ext uri="{FF2B5EF4-FFF2-40B4-BE49-F238E27FC236}">
                <a16:creationId xmlns:a16="http://schemas.microsoft.com/office/drawing/2014/main" id="{F6478BC0-B387-4D90-8315-B4582B504F75}"/>
              </a:ext>
            </a:extLst>
          </p:cNvPr>
          <p:cNvSpPr>
            <a:spLocks noGrp="1"/>
          </p:cNvSpPr>
          <p:nvPr>
            <p:ph type="body" idx="1"/>
          </p:nvPr>
        </p:nvSpPr>
        <p:spPr/>
        <p:txBody>
          <a:bodyPr/>
          <a:lstStyle/>
          <a:p>
            <a:r>
              <a:rPr lang="zh-CN" altLang="en-US" dirty="0"/>
              <a:t>信息在前后端数据库之间的传输</a:t>
            </a:r>
          </a:p>
        </p:txBody>
      </p:sp>
    </p:spTree>
    <p:extLst>
      <p:ext uri="{BB962C8B-B14F-4D97-AF65-F5344CB8AC3E}">
        <p14:creationId xmlns:p14="http://schemas.microsoft.com/office/powerpoint/2010/main" val="4165613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DA838-5EFA-41EB-834D-29650EA5A5C0}"/>
              </a:ext>
            </a:extLst>
          </p:cNvPr>
          <p:cNvSpPr>
            <a:spLocks noGrp="1"/>
          </p:cNvSpPr>
          <p:nvPr>
            <p:ph type="title"/>
          </p:nvPr>
        </p:nvSpPr>
        <p:spPr/>
        <p:txBody>
          <a:bodyPr/>
          <a:lstStyle/>
          <a:p>
            <a:r>
              <a:rPr lang="zh-CN" altLang="en-US" dirty="0"/>
              <a:t>信息传输</a:t>
            </a:r>
          </a:p>
        </p:txBody>
      </p:sp>
      <p:sp>
        <p:nvSpPr>
          <p:cNvPr id="3" name="内容占位符 2">
            <a:extLst>
              <a:ext uri="{FF2B5EF4-FFF2-40B4-BE49-F238E27FC236}">
                <a16:creationId xmlns:a16="http://schemas.microsoft.com/office/drawing/2014/main" id="{9E689174-001F-4E69-886E-43002E52D872}"/>
              </a:ext>
            </a:extLst>
          </p:cNvPr>
          <p:cNvSpPr>
            <a:spLocks noGrp="1"/>
          </p:cNvSpPr>
          <p:nvPr>
            <p:ph idx="1"/>
          </p:nvPr>
        </p:nvSpPr>
        <p:spPr/>
        <p:txBody>
          <a:bodyPr/>
          <a:lstStyle/>
          <a:p>
            <a:r>
              <a:rPr lang="en-US" altLang="zh-CN" dirty="0"/>
              <a:t>GET</a:t>
            </a:r>
          </a:p>
          <a:p>
            <a:pPr lvl="1"/>
            <a:r>
              <a:rPr lang="zh-CN" altLang="en-US" dirty="0"/>
              <a:t>通过 </a:t>
            </a:r>
            <a:r>
              <a:rPr lang="en-US" altLang="zh-CN" dirty="0" err="1"/>
              <a:t>request.GET</a:t>
            </a:r>
            <a:r>
              <a:rPr lang="en-US" altLang="zh-CN" dirty="0"/>
              <a:t>['</a:t>
            </a:r>
            <a:r>
              <a:rPr lang="zh-CN" altLang="en-US" dirty="0"/>
              <a:t>名称</a:t>
            </a:r>
            <a:r>
              <a:rPr lang="en-US" altLang="zh-CN" dirty="0"/>
              <a:t>']</a:t>
            </a:r>
            <a:r>
              <a:rPr lang="zh-CN" altLang="en-US" dirty="0"/>
              <a:t>的方式来获取请求提交的数据</a:t>
            </a:r>
            <a:endParaRPr lang="en-US" altLang="zh-CN" dirty="0"/>
          </a:p>
          <a:p>
            <a:r>
              <a:rPr lang="en-US" altLang="zh-CN" dirty="0"/>
              <a:t>POST</a:t>
            </a:r>
          </a:p>
          <a:p>
            <a:pPr lvl="1"/>
            <a:r>
              <a:rPr lang="en-US" altLang="zh-CN" dirty="0"/>
              <a:t>if </a:t>
            </a:r>
            <a:r>
              <a:rPr lang="en-US" altLang="zh-CN" dirty="0" err="1"/>
              <a:t>request.method</a:t>
            </a:r>
            <a:r>
              <a:rPr lang="en-US" altLang="zh-CN" dirty="0"/>
              <a:t> == 'POST':</a:t>
            </a:r>
          </a:p>
          <a:p>
            <a:pPr lvl="1"/>
            <a:r>
              <a:rPr lang="en-US" altLang="zh-CN" dirty="0"/>
              <a:t>            if 'name' in </a:t>
            </a:r>
            <a:r>
              <a:rPr lang="en-US" altLang="zh-CN" dirty="0" err="1"/>
              <a:t>request.POST</a:t>
            </a:r>
            <a:r>
              <a:rPr lang="en-US" altLang="zh-CN" dirty="0"/>
              <a:t> and </a:t>
            </a:r>
            <a:r>
              <a:rPr lang="en-US" altLang="zh-CN" dirty="0" err="1"/>
              <a:t>request.POST</a:t>
            </a:r>
            <a:r>
              <a:rPr lang="en-US" altLang="zh-CN" dirty="0"/>
              <a:t>['name']</a:t>
            </a:r>
          </a:p>
          <a:p>
            <a:pPr lvl="1"/>
            <a:r>
              <a:rPr lang="en-US" altLang="zh-CN" dirty="0"/>
              <a:t>                value = </a:t>
            </a:r>
            <a:r>
              <a:rPr lang="en-US" altLang="zh-CN" dirty="0" err="1"/>
              <a:t>request.POST</a:t>
            </a:r>
            <a:r>
              <a:rPr lang="en-US" altLang="zh-CN" dirty="0"/>
              <a:t>['name']</a:t>
            </a:r>
          </a:p>
          <a:p>
            <a:pPr lvl="1"/>
            <a:r>
              <a:rPr lang="en-US" altLang="zh-CN" dirty="0"/>
              <a:t>            return </a:t>
            </a:r>
            <a:r>
              <a:rPr lang="en-US" altLang="zh-CN" dirty="0" err="1"/>
              <a:t>HttpResponse</a:t>
            </a:r>
            <a:r>
              <a:rPr lang="en-US" altLang="zh-CN" dirty="0"/>
              <a:t>(value)</a:t>
            </a:r>
          </a:p>
          <a:p>
            <a:pPr lvl="1"/>
            <a:r>
              <a:rPr lang="en-US" altLang="zh-CN" dirty="0"/>
              <a:t>        else:</a:t>
            </a:r>
          </a:p>
          <a:p>
            <a:pPr lvl="1"/>
            <a:r>
              <a:rPr lang="en-US" altLang="zh-CN" dirty="0"/>
              <a:t>            return </a:t>
            </a:r>
            <a:r>
              <a:rPr lang="en-US" altLang="zh-CN" dirty="0" err="1"/>
              <a:t>HttpResponse</a:t>
            </a:r>
            <a:r>
              <a:rPr lang="en-US" altLang="zh-CN" dirty="0"/>
              <a:t>("</a:t>
            </a:r>
            <a:r>
              <a:rPr lang="zh-CN" altLang="en-US" dirty="0"/>
              <a:t>方式不对</a:t>
            </a:r>
            <a:r>
              <a:rPr lang="en-US" altLang="zh-CN" dirty="0"/>
              <a:t>!")</a:t>
            </a:r>
            <a:endParaRPr lang="zh-CN" altLang="en-US" dirty="0"/>
          </a:p>
        </p:txBody>
      </p:sp>
    </p:spTree>
    <p:extLst>
      <p:ext uri="{BB962C8B-B14F-4D97-AF65-F5344CB8AC3E}">
        <p14:creationId xmlns:p14="http://schemas.microsoft.com/office/powerpoint/2010/main" val="3031767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DA838-5EFA-41EB-834D-29650EA5A5C0}"/>
              </a:ext>
            </a:extLst>
          </p:cNvPr>
          <p:cNvSpPr>
            <a:spLocks noGrp="1"/>
          </p:cNvSpPr>
          <p:nvPr>
            <p:ph type="title"/>
          </p:nvPr>
        </p:nvSpPr>
        <p:spPr/>
        <p:txBody>
          <a:bodyPr/>
          <a:lstStyle/>
          <a:p>
            <a:r>
              <a:rPr lang="zh-CN" altLang="en-US" dirty="0"/>
              <a:t>信息传输</a:t>
            </a:r>
          </a:p>
        </p:txBody>
      </p:sp>
      <p:sp>
        <p:nvSpPr>
          <p:cNvPr id="3" name="内容占位符 2">
            <a:extLst>
              <a:ext uri="{FF2B5EF4-FFF2-40B4-BE49-F238E27FC236}">
                <a16:creationId xmlns:a16="http://schemas.microsoft.com/office/drawing/2014/main" id="{9E689174-001F-4E69-886E-43002E52D872}"/>
              </a:ext>
            </a:extLst>
          </p:cNvPr>
          <p:cNvSpPr>
            <a:spLocks noGrp="1"/>
          </p:cNvSpPr>
          <p:nvPr>
            <p:ph idx="1"/>
          </p:nvPr>
        </p:nvSpPr>
        <p:spPr/>
        <p:txBody>
          <a:bodyPr/>
          <a:lstStyle/>
          <a:p>
            <a:r>
              <a:rPr lang="en-US" altLang="zh-CN" dirty="0"/>
              <a:t>templates/blog/create.html</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在模板文件里可以查看请求参数的信息</a:t>
            </a:r>
            <a:endParaRPr lang="en-US" altLang="zh-CN" dirty="0"/>
          </a:p>
          <a:p>
            <a:endParaRPr lang="zh-CN" altLang="en-US" dirty="0"/>
          </a:p>
        </p:txBody>
      </p:sp>
      <p:pic>
        <p:nvPicPr>
          <p:cNvPr id="6" name="图片 5">
            <a:extLst>
              <a:ext uri="{FF2B5EF4-FFF2-40B4-BE49-F238E27FC236}">
                <a16:creationId xmlns:a16="http://schemas.microsoft.com/office/drawing/2014/main" id="{B541559D-1CCF-419E-BE1F-51A1721B2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03" y="2462611"/>
            <a:ext cx="10921794" cy="2173558"/>
          </a:xfrm>
          <a:prstGeom prst="rect">
            <a:avLst/>
          </a:prstGeom>
        </p:spPr>
      </p:pic>
    </p:spTree>
    <p:extLst>
      <p:ext uri="{BB962C8B-B14F-4D97-AF65-F5344CB8AC3E}">
        <p14:creationId xmlns:p14="http://schemas.microsoft.com/office/powerpoint/2010/main" val="234968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DA838-5EFA-41EB-834D-29650EA5A5C0}"/>
              </a:ext>
            </a:extLst>
          </p:cNvPr>
          <p:cNvSpPr>
            <a:spLocks noGrp="1"/>
          </p:cNvSpPr>
          <p:nvPr>
            <p:ph type="title"/>
          </p:nvPr>
        </p:nvSpPr>
        <p:spPr/>
        <p:txBody>
          <a:bodyPr/>
          <a:lstStyle/>
          <a:p>
            <a:r>
              <a:rPr lang="zh-CN" altLang="en-US" dirty="0"/>
              <a:t>信息传输</a:t>
            </a:r>
          </a:p>
        </p:txBody>
      </p:sp>
      <p:sp>
        <p:nvSpPr>
          <p:cNvPr id="3" name="内容占位符 2">
            <a:extLst>
              <a:ext uri="{FF2B5EF4-FFF2-40B4-BE49-F238E27FC236}">
                <a16:creationId xmlns:a16="http://schemas.microsoft.com/office/drawing/2014/main" id="{9E689174-001F-4E69-886E-43002E52D872}"/>
              </a:ext>
            </a:extLst>
          </p:cNvPr>
          <p:cNvSpPr>
            <a:spLocks noGrp="1"/>
          </p:cNvSpPr>
          <p:nvPr>
            <p:ph idx="1"/>
          </p:nvPr>
        </p:nvSpPr>
        <p:spPr/>
        <p:txBody>
          <a:bodyPr/>
          <a:lstStyle/>
          <a:p>
            <a:r>
              <a:rPr lang="en-US" altLang="zh-CN" dirty="0"/>
              <a:t>blog.py</a:t>
            </a:r>
          </a:p>
          <a:p>
            <a:endParaRPr lang="en-US" altLang="zh-CN" dirty="0"/>
          </a:p>
          <a:p>
            <a:r>
              <a:rPr lang="en-US" altLang="zh-CN" dirty="0" err="1"/>
              <a:t>get_post</a:t>
            </a:r>
            <a:r>
              <a:rPr lang="en-US" altLang="zh-CN" dirty="0"/>
              <a:t>()</a:t>
            </a:r>
            <a:endParaRPr lang="zh-CN" altLang="en-US" dirty="0"/>
          </a:p>
        </p:txBody>
      </p:sp>
      <p:pic>
        <p:nvPicPr>
          <p:cNvPr id="5" name="图片 4">
            <a:extLst>
              <a:ext uri="{FF2B5EF4-FFF2-40B4-BE49-F238E27FC236}">
                <a16:creationId xmlns:a16="http://schemas.microsoft.com/office/drawing/2014/main" id="{F58284DC-2240-4878-84D6-168F8A857FB5}"/>
              </a:ext>
            </a:extLst>
          </p:cNvPr>
          <p:cNvPicPr>
            <a:picLocks noChangeAspect="1"/>
          </p:cNvPicPr>
          <p:nvPr/>
        </p:nvPicPr>
        <p:blipFill>
          <a:blip r:embed="rId3"/>
          <a:stretch>
            <a:fillRect/>
          </a:stretch>
        </p:blipFill>
        <p:spPr>
          <a:xfrm>
            <a:off x="4594154" y="1553027"/>
            <a:ext cx="6887536" cy="4896533"/>
          </a:xfrm>
          <a:prstGeom prst="rect">
            <a:avLst/>
          </a:prstGeom>
        </p:spPr>
      </p:pic>
    </p:spTree>
    <p:extLst>
      <p:ext uri="{BB962C8B-B14F-4D97-AF65-F5344CB8AC3E}">
        <p14:creationId xmlns:p14="http://schemas.microsoft.com/office/powerpoint/2010/main" val="202466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DA838-5EFA-41EB-834D-29650EA5A5C0}"/>
              </a:ext>
            </a:extLst>
          </p:cNvPr>
          <p:cNvSpPr>
            <a:spLocks noGrp="1"/>
          </p:cNvSpPr>
          <p:nvPr>
            <p:ph type="title"/>
          </p:nvPr>
        </p:nvSpPr>
        <p:spPr/>
        <p:txBody>
          <a:bodyPr/>
          <a:lstStyle/>
          <a:p>
            <a:r>
              <a:rPr lang="zh-CN" altLang="en-US" dirty="0"/>
              <a:t>信息传输</a:t>
            </a:r>
            <a:r>
              <a:rPr lang="en-US" altLang="zh-CN" dirty="0"/>
              <a:t>——</a:t>
            </a:r>
            <a:r>
              <a:rPr lang="zh-CN" altLang="en-US" dirty="0"/>
              <a:t>新建帖子</a:t>
            </a:r>
          </a:p>
        </p:txBody>
      </p:sp>
      <p:sp>
        <p:nvSpPr>
          <p:cNvPr id="3" name="内容占位符 2">
            <a:extLst>
              <a:ext uri="{FF2B5EF4-FFF2-40B4-BE49-F238E27FC236}">
                <a16:creationId xmlns:a16="http://schemas.microsoft.com/office/drawing/2014/main" id="{9E689174-001F-4E69-886E-43002E52D872}"/>
              </a:ext>
            </a:extLst>
          </p:cNvPr>
          <p:cNvSpPr>
            <a:spLocks noGrp="1"/>
          </p:cNvSpPr>
          <p:nvPr>
            <p:ph idx="1"/>
          </p:nvPr>
        </p:nvSpPr>
        <p:spPr>
          <a:xfrm>
            <a:off x="838200" y="1825625"/>
            <a:ext cx="6665536" cy="4351338"/>
          </a:xfrm>
        </p:spPr>
        <p:txBody>
          <a:bodyPr/>
          <a:lstStyle/>
          <a:p>
            <a:r>
              <a:rPr lang="en-US" altLang="zh-CN" dirty="0"/>
              <a:t>blog.py   create()    post</a:t>
            </a:r>
          </a:p>
          <a:p>
            <a:endParaRPr lang="zh-CN" altLang="en-US" dirty="0"/>
          </a:p>
        </p:txBody>
      </p:sp>
      <p:sp>
        <p:nvSpPr>
          <p:cNvPr id="4" name="文本框 3">
            <a:extLst>
              <a:ext uri="{FF2B5EF4-FFF2-40B4-BE49-F238E27FC236}">
                <a16:creationId xmlns:a16="http://schemas.microsoft.com/office/drawing/2014/main" id="{1AC9E02A-2D13-4373-958B-BC151899D503}"/>
              </a:ext>
            </a:extLst>
          </p:cNvPr>
          <p:cNvSpPr txBox="1"/>
          <p:nvPr/>
        </p:nvSpPr>
        <p:spPr>
          <a:xfrm>
            <a:off x="590847" y="2918438"/>
            <a:ext cx="6296904" cy="369332"/>
          </a:xfrm>
          <a:prstGeom prst="rect">
            <a:avLst/>
          </a:prstGeom>
          <a:noFill/>
        </p:spPr>
        <p:txBody>
          <a:bodyPr wrap="square" rtlCol="0">
            <a:spAutoFit/>
          </a:bodyPr>
          <a:lstStyle/>
          <a:p>
            <a:r>
              <a:rPr lang="en-US" altLang="zh-CN" dirty="0"/>
              <a:t>INSERT INTO post (title, body, </a:t>
            </a:r>
            <a:r>
              <a:rPr lang="en-US" altLang="zh-CN" dirty="0" err="1"/>
              <a:t>author_id</a:t>
            </a:r>
            <a:r>
              <a:rPr lang="en-US" altLang="zh-CN" dirty="0"/>
              <a:t>) VALUES (a, b, c)</a:t>
            </a:r>
            <a:endParaRPr lang="zh-CN" altLang="en-US" dirty="0"/>
          </a:p>
        </p:txBody>
      </p:sp>
      <p:pic>
        <p:nvPicPr>
          <p:cNvPr id="7" name="图片 6">
            <a:extLst>
              <a:ext uri="{FF2B5EF4-FFF2-40B4-BE49-F238E27FC236}">
                <a16:creationId xmlns:a16="http://schemas.microsoft.com/office/drawing/2014/main" id="{F49E4560-ACA5-42C0-A737-27F71CF510C1}"/>
              </a:ext>
            </a:extLst>
          </p:cNvPr>
          <p:cNvPicPr>
            <a:picLocks noChangeAspect="1"/>
          </p:cNvPicPr>
          <p:nvPr/>
        </p:nvPicPr>
        <p:blipFill>
          <a:blip r:embed="rId3"/>
          <a:stretch>
            <a:fillRect/>
          </a:stretch>
        </p:blipFill>
        <p:spPr>
          <a:xfrm>
            <a:off x="590846" y="3754896"/>
            <a:ext cx="6296904" cy="2200582"/>
          </a:xfrm>
          <a:prstGeom prst="rect">
            <a:avLst/>
          </a:prstGeom>
        </p:spPr>
      </p:pic>
      <p:sp>
        <p:nvSpPr>
          <p:cNvPr id="8" name="文本框 7">
            <a:extLst>
              <a:ext uri="{FF2B5EF4-FFF2-40B4-BE49-F238E27FC236}">
                <a16:creationId xmlns:a16="http://schemas.microsoft.com/office/drawing/2014/main" id="{B0878474-C8D3-4DA9-A7BB-533381CF9DB3}"/>
              </a:ext>
            </a:extLst>
          </p:cNvPr>
          <p:cNvSpPr txBox="1"/>
          <p:nvPr/>
        </p:nvSpPr>
        <p:spPr>
          <a:xfrm>
            <a:off x="7437748" y="1690688"/>
            <a:ext cx="3271101" cy="4247317"/>
          </a:xfrm>
          <a:prstGeom prst="rect">
            <a:avLst/>
          </a:prstGeom>
          <a:noFill/>
        </p:spPr>
        <p:txBody>
          <a:bodyPr wrap="square" rtlCol="0">
            <a:spAutoFit/>
          </a:bodyPr>
          <a:lstStyle/>
          <a:p>
            <a:r>
              <a:rPr lang="zh-CN" altLang="en-US" dirty="0"/>
              <a:t>流程：</a:t>
            </a:r>
            <a:endParaRPr lang="en-US" altLang="zh-CN" dirty="0"/>
          </a:p>
          <a:p>
            <a:pPr marL="342900" indent="-342900">
              <a:buFont typeface="+mj-lt"/>
              <a:buAutoNum type="arabicPeriod"/>
            </a:pPr>
            <a:r>
              <a:rPr lang="zh-CN" altLang="en-US" dirty="0"/>
              <a:t>检查请求是否是</a:t>
            </a:r>
            <a:r>
              <a:rPr lang="en-US" altLang="zh-CN" dirty="0"/>
              <a:t>post</a:t>
            </a:r>
            <a:r>
              <a:rPr lang="zh-CN" altLang="en-US" dirty="0"/>
              <a:t>请求：</a:t>
            </a:r>
            <a:r>
              <a:rPr lang="en-US" altLang="zh-CN" dirty="0"/>
              <a:t>if </a:t>
            </a:r>
            <a:r>
              <a:rPr lang="en-US" altLang="zh-CN" dirty="0" err="1"/>
              <a:t>request.method</a:t>
            </a:r>
            <a:r>
              <a:rPr lang="en-US" altLang="zh-CN" dirty="0"/>
              <a:t> == "POST"</a:t>
            </a:r>
          </a:p>
          <a:p>
            <a:pPr marL="342900" indent="-342900">
              <a:buFont typeface="+mj-lt"/>
              <a:buAutoNum type="arabicPeriod"/>
            </a:pPr>
            <a:r>
              <a:rPr lang="zh-CN" altLang="en-US" dirty="0"/>
              <a:t>获取</a:t>
            </a:r>
            <a:r>
              <a:rPr lang="en-US" altLang="zh-CN" dirty="0"/>
              <a:t>post</a:t>
            </a:r>
            <a:r>
              <a:rPr lang="zh-CN" altLang="en-US" dirty="0"/>
              <a:t>传递过来的参数</a:t>
            </a:r>
            <a:endParaRPr lang="en-US" altLang="zh-CN" dirty="0"/>
          </a:p>
          <a:p>
            <a:pPr marL="342900" indent="-342900">
              <a:buFont typeface="+mj-lt"/>
              <a:buAutoNum type="arabicPeriod"/>
            </a:pPr>
            <a:r>
              <a:rPr lang="zh-CN" altLang="en-US" dirty="0"/>
              <a:t>检查参数是否完整，如果不完整，使用</a:t>
            </a:r>
            <a:r>
              <a:rPr lang="en-US" altLang="zh-CN" dirty="0"/>
              <a:t>flash</a:t>
            </a:r>
            <a:r>
              <a:rPr lang="zh-CN" altLang="en-US" dirty="0"/>
              <a:t>模块提示用户某项参数错误：</a:t>
            </a:r>
            <a:r>
              <a:rPr lang="en-US" altLang="zh-CN" dirty="0"/>
              <a:t>flash(“</a:t>
            </a:r>
            <a:r>
              <a:rPr lang="zh-CN" altLang="en-US" dirty="0"/>
              <a:t>错误提示</a:t>
            </a:r>
            <a:r>
              <a:rPr lang="en-US" altLang="zh-CN" dirty="0"/>
              <a:t>”)</a:t>
            </a:r>
          </a:p>
          <a:p>
            <a:pPr marL="342900" indent="-342900">
              <a:buFont typeface="+mj-lt"/>
              <a:buAutoNum type="arabicPeriod"/>
            </a:pPr>
            <a:r>
              <a:rPr lang="zh-CN" altLang="en-US" dirty="0"/>
              <a:t>使用</a:t>
            </a:r>
            <a:r>
              <a:rPr lang="en-US" altLang="zh-CN" dirty="0" err="1"/>
              <a:t>db</a:t>
            </a:r>
            <a:r>
              <a:rPr lang="zh-CN" altLang="en-US" dirty="0"/>
              <a:t>模块建立数据库连接，执行数据库语句将参数内容插入数据库</a:t>
            </a:r>
            <a:endParaRPr lang="en-US" altLang="zh-CN" dirty="0"/>
          </a:p>
          <a:p>
            <a:pPr marL="342900" indent="-342900">
              <a:buFont typeface="+mj-lt"/>
              <a:buAutoNum type="arabicPeriod"/>
            </a:pPr>
            <a:r>
              <a:rPr lang="zh-CN" altLang="en-US" dirty="0"/>
              <a:t>重定向到</a:t>
            </a:r>
            <a:r>
              <a:rPr lang="en-US" altLang="zh-CN" dirty="0"/>
              <a:t>index</a:t>
            </a:r>
            <a:r>
              <a:rPr lang="zh-CN" altLang="en-US" dirty="0"/>
              <a:t>页：</a:t>
            </a:r>
            <a:r>
              <a:rPr lang="en-US" altLang="zh-CN" dirty="0"/>
              <a:t>return redirect(</a:t>
            </a:r>
            <a:r>
              <a:rPr lang="en-US" altLang="zh-CN" dirty="0" err="1"/>
              <a:t>url_for</a:t>
            </a:r>
            <a:r>
              <a:rPr lang="en-US" altLang="zh-CN" dirty="0"/>
              <a:t>("</a:t>
            </a:r>
            <a:r>
              <a:rPr lang="en-US" altLang="zh-CN" dirty="0" err="1"/>
              <a:t>blog.index</a:t>
            </a:r>
            <a:r>
              <a:rPr lang="en-US" altLang="zh-CN" dirty="0"/>
              <a:t>"))</a:t>
            </a:r>
            <a:endParaRPr lang="zh-CN" altLang="en-US" dirty="0"/>
          </a:p>
        </p:txBody>
      </p:sp>
    </p:spTree>
    <p:extLst>
      <p:ext uri="{BB962C8B-B14F-4D97-AF65-F5344CB8AC3E}">
        <p14:creationId xmlns:p14="http://schemas.microsoft.com/office/powerpoint/2010/main" val="2574736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18375-8770-447D-883A-9129830D7A35}"/>
              </a:ext>
            </a:extLst>
          </p:cNvPr>
          <p:cNvSpPr>
            <a:spLocks noGrp="1"/>
          </p:cNvSpPr>
          <p:nvPr>
            <p:ph type="title"/>
          </p:nvPr>
        </p:nvSpPr>
        <p:spPr/>
        <p:txBody>
          <a:bodyPr/>
          <a:lstStyle/>
          <a:p>
            <a:r>
              <a:rPr lang="zh-CN" altLang="en-US" dirty="0"/>
              <a:t>信息传输</a:t>
            </a:r>
            <a:r>
              <a:rPr lang="en-US" altLang="zh-CN" dirty="0"/>
              <a:t>——</a:t>
            </a:r>
            <a:r>
              <a:rPr lang="zh-CN" altLang="en-US" dirty="0"/>
              <a:t>修改帖子</a:t>
            </a:r>
          </a:p>
        </p:txBody>
      </p:sp>
      <p:sp>
        <p:nvSpPr>
          <p:cNvPr id="4" name="文本框 3">
            <a:extLst>
              <a:ext uri="{FF2B5EF4-FFF2-40B4-BE49-F238E27FC236}">
                <a16:creationId xmlns:a16="http://schemas.microsoft.com/office/drawing/2014/main" id="{0C467ECE-39B7-4F7D-92A7-CADD54687CAB}"/>
              </a:ext>
            </a:extLst>
          </p:cNvPr>
          <p:cNvSpPr txBox="1"/>
          <p:nvPr/>
        </p:nvSpPr>
        <p:spPr>
          <a:xfrm>
            <a:off x="722822" y="2703226"/>
            <a:ext cx="6780914" cy="646331"/>
          </a:xfrm>
          <a:prstGeom prst="rect">
            <a:avLst/>
          </a:prstGeom>
          <a:noFill/>
        </p:spPr>
        <p:txBody>
          <a:bodyPr wrap="square" rtlCol="0">
            <a:spAutoFit/>
          </a:bodyPr>
          <a:lstStyle/>
          <a:p>
            <a:r>
              <a:rPr lang="en-US" altLang="zh-CN" dirty="0"/>
              <a:t>UPDATE post SET title = [</a:t>
            </a:r>
            <a:r>
              <a:rPr lang="zh-CN" altLang="en-US" dirty="0"/>
              <a:t>参数</a:t>
            </a:r>
            <a:r>
              <a:rPr lang="en-US" altLang="zh-CN" dirty="0"/>
              <a:t>], body = [</a:t>
            </a:r>
            <a:r>
              <a:rPr lang="zh-CN" altLang="en-US" dirty="0"/>
              <a:t>某参数</a:t>
            </a:r>
            <a:r>
              <a:rPr lang="en-US" altLang="zh-CN" dirty="0"/>
              <a:t>] WHERE id = [</a:t>
            </a:r>
            <a:r>
              <a:rPr lang="zh-CN" altLang="en-US" dirty="0"/>
              <a:t>某参数</a:t>
            </a:r>
            <a:r>
              <a:rPr lang="en-US" altLang="zh-CN" dirty="0"/>
              <a:t>]</a:t>
            </a:r>
            <a:endParaRPr lang="zh-CN" altLang="en-US" dirty="0"/>
          </a:p>
        </p:txBody>
      </p:sp>
      <p:sp>
        <p:nvSpPr>
          <p:cNvPr id="6" name="内容占位符 2">
            <a:extLst>
              <a:ext uri="{FF2B5EF4-FFF2-40B4-BE49-F238E27FC236}">
                <a16:creationId xmlns:a16="http://schemas.microsoft.com/office/drawing/2014/main" id="{46F23D7E-2C11-436C-BD55-01576FD9897F}"/>
              </a:ext>
            </a:extLst>
          </p:cNvPr>
          <p:cNvSpPr txBox="1">
            <a:spLocks/>
          </p:cNvSpPr>
          <p:nvPr/>
        </p:nvSpPr>
        <p:spPr>
          <a:xfrm>
            <a:off x="838200" y="1825625"/>
            <a:ext cx="66655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blog.py  update(id)    post</a:t>
            </a:r>
          </a:p>
          <a:p>
            <a:endParaRPr lang="zh-CN" altLang="en-US" dirty="0"/>
          </a:p>
        </p:txBody>
      </p:sp>
      <p:sp>
        <p:nvSpPr>
          <p:cNvPr id="8" name="文本框 7">
            <a:extLst>
              <a:ext uri="{FF2B5EF4-FFF2-40B4-BE49-F238E27FC236}">
                <a16:creationId xmlns:a16="http://schemas.microsoft.com/office/drawing/2014/main" id="{38FEA598-7653-4107-B864-AEBD464B8551}"/>
              </a:ext>
            </a:extLst>
          </p:cNvPr>
          <p:cNvSpPr txBox="1"/>
          <p:nvPr/>
        </p:nvSpPr>
        <p:spPr>
          <a:xfrm>
            <a:off x="7437748" y="1690688"/>
            <a:ext cx="3271101" cy="4801314"/>
          </a:xfrm>
          <a:prstGeom prst="rect">
            <a:avLst/>
          </a:prstGeom>
          <a:noFill/>
        </p:spPr>
        <p:txBody>
          <a:bodyPr wrap="square" rtlCol="0">
            <a:spAutoFit/>
          </a:bodyPr>
          <a:lstStyle/>
          <a:p>
            <a:r>
              <a:rPr lang="zh-CN" altLang="en-US" dirty="0"/>
              <a:t>流程：</a:t>
            </a:r>
            <a:endParaRPr lang="en-US" altLang="zh-CN" dirty="0"/>
          </a:p>
          <a:p>
            <a:pPr marL="342900" indent="-342900">
              <a:buFont typeface="+mj-lt"/>
              <a:buAutoNum type="arabicPeriod"/>
            </a:pPr>
            <a:r>
              <a:rPr lang="zh-CN" altLang="en-US" dirty="0"/>
              <a:t>检查请求是否是</a:t>
            </a:r>
            <a:r>
              <a:rPr lang="en-US" altLang="zh-CN" dirty="0"/>
              <a:t>post</a:t>
            </a:r>
            <a:r>
              <a:rPr lang="zh-CN" altLang="en-US" dirty="0"/>
              <a:t>请求：</a:t>
            </a:r>
            <a:r>
              <a:rPr lang="en-US" altLang="zh-CN" dirty="0"/>
              <a:t>if </a:t>
            </a:r>
            <a:r>
              <a:rPr lang="en-US" altLang="zh-CN" dirty="0" err="1"/>
              <a:t>request.method</a:t>
            </a:r>
            <a:r>
              <a:rPr lang="en-US" altLang="zh-CN" dirty="0"/>
              <a:t> == "POST"</a:t>
            </a:r>
          </a:p>
          <a:p>
            <a:pPr marL="342900" indent="-342900">
              <a:buFont typeface="+mj-lt"/>
              <a:buAutoNum type="arabicPeriod"/>
            </a:pPr>
            <a:r>
              <a:rPr lang="zh-CN" altLang="en-US" dirty="0"/>
              <a:t>获取</a:t>
            </a:r>
            <a:r>
              <a:rPr lang="en-US" altLang="zh-CN" dirty="0"/>
              <a:t>post</a:t>
            </a:r>
            <a:r>
              <a:rPr lang="zh-CN" altLang="en-US" dirty="0"/>
              <a:t>传递过来的参数</a:t>
            </a:r>
            <a:endParaRPr lang="en-US" altLang="zh-CN" dirty="0"/>
          </a:p>
          <a:p>
            <a:pPr marL="342900" indent="-342900">
              <a:buFont typeface="+mj-lt"/>
              <a:buAutoNum type="arabicPeriod"/>
            </a:pPr>
            <a:r>
              <a:rPr lang="zh-CN" altLang="en-US" dirty="0"/>
              <a:t>检查参数是否完整，如果不完整，使用</a:t>
            </a:r>
            <a:r>
              <a:rPr lang="en-US" altLang="zh-CN" dirty="0"/>
              <a:t>flash</a:t>
            </a:r>
            <a:r>
              <a:rPr lang="zh-CN" altLang="en-US" dirty="0"/>
              <a:t>模块提示用户某项参数错误：</a:t>
            </a:r>
            <a:r>
              <a:rPr lang="en-US" altLang="zh-CN" dirty="0"/>
              <a:t>flash(“</a:t>
            </a:r>
            <a:r>
              <a:rPr lang="zh-CN" altLang="en-US" dirty="0"/>
              <a:t>错误提示</a:t>
            </a:r>
            <a:r>
              <a:rPr lang="en-US" altLang="zh-CN" dirty="0"/>
              <a:t>”)</a:t>
            </a:r>
          </a:p>
          <a:p>
            <a:pPr marL="342900" indent="-342900">
              <a:buFont typeface="+mj-lt"/>
              <a:buAutoNum type="arabicPeriod"/>
            </a:pPr>
            <a:r>
              <a:rPr lang="zh-CN" altLang="en-US" dirty="0"/>
              <a:t>使用</a:t>
            </a:r>
            <a:r>
              <a:rPr lang="en-US" altLang="zh-CN" dirty="0" err="1"/>
              <a:t>get_post</a:t>
            </a:r>
            <a:r>
              <a:rPr lang="zh-CN" altLang="en-US" dirty="0"/>
              <a:t>检验</a:t>
            </a:r>
            <a:r>
              <a:rPr lang="en-US" altLang="zh-CN" dirty="0"/>
              <a:t>id</a:t>
            </a:r>
            <a:r>
              <a:rPr lang="zh-CN" altLang="en-US" dirty="0"/>
              <a:t>的有效性</a:t>
            </a:r>
            <a:endParaRPr lang="en-US" altLang="zh-CN" dirty="0"/>
          </a:p>
          <a:p>
            <a:pPr marL="342900" indent="-342900">
              <a:buFont typeface="+mj-lt"/>
              <a:buAutoNum type="arabicPeriod"/>
            </a:pPr>
            <a:r>
              <a:rPr lang="zh-CN" altLang="en-US" dirty="0"/>
              <a:t>使用</a:t>
            </a:r>
            <a:r>
              <a:rPr lang="en-US" altLang="zh-CN" dirty="0" err="1"/>
              <a:t>db</a:t>
            </a:r>
            <a:r>
              <a:rPr lang="zh-CN" altLang="en-US" dirty="0"/>
              <a:t>模块建立数据库连接，执行数据库语句将参数内容更新到数据库</a:t>
            </a:r>
            <a:endParaRPr lang="en-US" altLang="zh-CN" dirty="0"/>
          </a:p>
          <a:p>
            <a:pPr marL="342900" indent="-342900">
              <a:buFont typeface="+mj-lt"/>
              <a:buAutoNum type="arabicPeriod"/>
            </a:pPr>
            <a:r>
              <a:rPr lang="zh-CN" altLang="en-US" dirty="0"/>
              <a:t>重定向到</a:t>
            </a:r>
            <a:r>
              <a:rPr lang="en-US" altLang="zh-CN" dirty="0"/>
              <a:t>index</a:t>
            </a:r>
            <a:r>
              <a:rPr lang="zh-CN" altLang="en-US" dirty="0"/>
              <a:t>页：</a:t>
            </a:r>
            <a:r>
              <a:rPr lang="en-US" altLang="zh-CN" dirty="0"/>
              <a:t>return </a:t>
            </a:r>
            <a:r>
              <a:rPr lang="en-US" altLang="zh-CN" dirty="0" err="1"/>
              <a:t>render_template</a:t>
            </a:r>
            <a:r>
              <a:rPr lang="en-US" altLang="zh-CN" dirty="0"/>
              <a:t>("blog/update.html", post=post)</a:t>
            </a:r>
            <a:endParaRPr lang="zh-CN" altLang="en-US" dirty="0"/>
          </a:p>
        </p:txBody>
      </p:sp>
      <p:pic>
        <p:nvPicPr>
          <p:cNvPr id="9" name="图片 8">
            <a:extLst>
              <a:ext uri="{FF2B5EF4-FFF2-40B4-BE49-F238E27FC236}">
                <a16:creationId xmlns:a16="http://schemas.microsoft.com/office/drawing/2014/main" id="{81943A46-20F6-4A4C-B52E-FD561B46D556}"/>
              </a:ext>
            </a:extLst>
          </p:cNvPr>
          <p:cNvPicPr>
            <a:picLocks noChangeAspect="1"/>
          </p:cNvPicPr>
          <p:nvPr/>
        </p:nvPicPr>
        <p:blipFill>
          <a:blip r:embed="rId2"/>
          <a:stretch>
            <a:fillRect/>
          </a:stretch>
        </p:blipFill>
        <p:spPr>
          <a:xfrm>
            <a:off x="590846" y="3754896"/>
            <a:ext cx="6296904" cy="2200582"/>
          </a:xfrm>
          <a:prstGeom prst="rect">
            <a:avLst/>
          </a:prstGeom>
        </p:spPr>
      </p:pic>
    </p:spTree>
    <p:extLst>
      <p:ext uri="{BB962C8B-B14F-4D97-AF65-F5344CB8AC3E}">
        <p14:creationId xmlns:p14="http://schemas.microsoft.com/office/powerpoint/2010/main" val="96412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97684-CDC9-40CF-A7D2-071905D877D8}"/>
              </a:ext>
            </a:extLst>
          </p:cNvPr>
          <p:cNvSpPr>
            <a:spLocks noGrp="1"/>
          </p:cNvSpPr>
          <p:nvPr>
            <p:ph type="title"/>
          </p:nvPr>
        </p:nvSpPr>
        <p:spPr/>
        <p:txBody>
          <a:bodyPr/>
          <a:lstStyle/>
          <a:p>
            <a:r>
              <a:rPr lang="zh-CN" altLang="en-US" dirty="0"/>
              <a:t>信息传输</a:t>
            </a:r>
            <a:r>
              <a:rPr lang="en-US" altLang="zh-CN" dirty="0"/>
              <a:t>——</a:t>
            </a:r>
            <a:r>
              <a:rPr lang="zh-CN" altLang="en-US" dirty="0"/>
              <a:t>删除帖子</a:t>
            </a:r>
          </a:p>
        </p:txBody>
      </p:sp>
      <p:sp>
        <p:nvSpPr>
          <p:cNvPr id="4" name="内容占位符 2">
            <a:extLst>
              <a:ext uri="{FF2B5EF4-FFF2-40B4-BE49-F238E27FC236}">
                <a16:creationId xmlns:a16="http://schemas.microsoft.com/office/drawing/2014/main" id="{825C2296-8AEA-4A7C-8A9C-FCA55E69C000}"/>
              </a:ext>
            </a:extLst>
          </p:cNvPr>
          <p:cNvSpPr txBox="1">
            <a:spLocks/>
          </p:cNvSpPr>
          <p:nvPr/>
        </p:nvSpPr>
        <p:spPr>
          <a:xfrm>
            <a:off x="838200" y="1825625"/>
            <a:ext cx="66655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blog.py   delete(id)    post</a:t>
            </a:r>
          </a:p>
          <a:p>
            <a:endParaRPr lang="zh-CN" altLang="en-US" dirty="0"/>
          </a:p>
        </p:txBody>
      </p:sp>
      <p:sp>
        <p:nvSpPr>
          <p:cNvPr id="7" name="文本框 6">
            <a:extLst>
              <a:ext uri="{FF2B5EF4-FFF2-40B4-BE49-F238E27FC236}">
                <a16:creationId xmlns:a16="http://schemas.microsoft.com/office/drawing/2014/main" id="{D72021B0-A1DC-42C9-A024-4F2D8E641949}"/>
              </a:ext>
            </a:extLst>
          </p:cNvPr>
          <p:cNvSpPr txBox="1"/>
          <p:nvPr/>
        </p:nvSpPr>
        <p:spPr>
          <a:xfrm>
            <a:off x="722822" y="2703226"/>
            <a:ext cx="6780914" cy="369332"/>
          </a:xfrm>
          <a:prstGeom prst="rect">
            <a:avLst/>
          </a:prstGeom>
          <a:noFill/>
        </p:spPr>
        <p:txBody>
          <a:bodyPr wrap="square" rtlCol="0">
            <a:spAutoFit/>
          </a:bodyPr>
          <a:lstStyle/>
          <a:p>
            <a:r>
              <a:rPr lang="en-US" altLang="zh-CN" dirty="0"/>
              <a:t>DELETE FROM post WHERE id = [</a:t>
            </a:r>
            <a:r>
              <a:rPr lang="zh-CN" altLang="en-US" dirty="0"/>
              <a:t>某参数</a:t>
            </a:r>
            <a:r>
              <a:rPr lang="en-US" altLang="zh-CN" dirty="0"/>
              <a:t>]</a:t>
            </a:r>
            <a:endParaRPr lang="zh-CN" altLang="en-US" dirty="0"/>
          </a:p>
        </p:txBody>
      </p:sp>
      <p:sp>
        <p:nvSpPr>
          <p:cNvPr id="8" name="文本框 7">
            <a:extLst>
              <a:ext uri="{FF2B5EF4-FFF2-40B4-BE49-F238E27FC236}">
                <a16:creationId xmlns:a16="http://schemas.microsoft.com/office/drawing/2014/main" id="{1221FAB2-1FDC-405A-958F-3AA4C65D170E}"/>
              </a:ext>
            </a:extLst>
          </p:cNvPr>
          <p:cNvSpPr txBox="1"/>
          <p:nvPr/>
        </p:nvSpPr>
        <p:spPr>
          <a:xfrm>
            <a:off x="838200" y="3591640"/>
            <a:ext cx="6995160" cy="2308324"/>
          </a:xfrm>
          <a:prstGeom prst="rect">
            <a:avLst/>
          </a:prstGeom>
          <a:noFill/>
        </p:spPr>
        <p:txBody>
          <a:bodyPr wrap="square" rtlCol="0">
            <a:spAutoFit/>
          </a:bodyPr>
          <a:lstStyle/>
          <a:p>
            <a:r>
              <a:rPr lang="zh-CN" altLang="en-US" dirty="0"/>
              <a:t>流程：</a:t>
            </a:r>
            <a:endParaRPr lang="en-US" altLang="zh-CN" dirty="0"/>
          </a:p>
          <a:p>
            <a:pPr marL="342900" indent="-342900">
              <a:buFont typeface="+mj-lt"/>
              <a:buAutoNum type="arabicPeriod"/>
            </a:pPr>
            <a:r>
              <a:rPr lang="zh-CN" altLang="en-US" dirty="0"/>
              <a:t>检查请求是否是</a:t>
            </a:r>
            <a:r>
              <a:rPr lang="en-US" altLang="zh-CN" dirty="0"/>
              <a:t>post</a:t>
            </a:r>
            <a:r>
              <a:rPr lang="zh-CN" altLang="en-US" dirty="0"/>
              <a:t>请求：</a:t>
            </a:r>
            <a:r>
              <a:rPr lang="en-US" altLang="zh-CN" dirty="0"/>
              <a:t>if </a:t>
            </a:r>
            <a:r>
              <a:rPr lang="en-US" altLang="zh-CN" dirty="0" err="1"/>
              <a:t>request.method</a:t>
            </a:r>
            <a:r>
              <a:rPr lang="en-US" altLang="zh-CN" dirty="0"/>
              <a:t> == "POST"</a:t>
            </a:r>
          </a:p>
          <a:p>
            <a:pPr marL="342900" indent="-342900">
              <a:buFont typeface="+mj-lt"/>
              <a:buAutoNum type="arabicPeriod"/>
            </a:pPr>
            <a:r>
              <a:rPr lang="zh-CN" altLang="en-US" dirty="0"/>
              <a:t>获取</a:t>
            </a:r>
            <a:r>
              <a:rPr lang="en-US" altLang="zh-CN" dirty="0"/>
              <a:t>post</a:t>
            </a:r>
            <a:r>
              <a:rPr lang="zh-CN" altLang="en-US" dirty="0"/>
              <a:t>传递过来的参数</a:t>
            </a:r>
            <a:endParaRPr lang="en-US" altLang="zh-CN" dirty="0"/>
          </a:p>
          <a:p>
            <a:pPr marL="342900" indent="-342900">
              <a:buFont typeface="+mj-lt"/>
              <a:buAutoNum type="arabicPeriod"/>
            </a:pPr>
            <a:r>
              <a:rPr lang="zh-CN" altLang="en-US" dirty="0"/>
              <a:t>检查参数是否完整，如果不完整，使用</a:t>
            </a:r>
            <a:r>
              <a:rPr lang="en-US" altLang="zh-CN" dirty="0"/>
              <a:t>flash</a:t>
            </a:r>
            <a:r>
              <a:rPr lang="zh-CN" altLang="en-US" dirty="0"/>
              <a:t>模块提示用户某项参数错误：</a:t>
            </a:r>
            <a:r>
              <a:rPr lang="en-US" altLang="zh-CN" dirty="0"/>
              <a:t>flash(“</a:t>
            </a:r>
            <a:r>
              <a:rPr lang="zh-CN" altLang="en-US" dirty="0"/>
              <a:t>错误提示</a:t>
            </a:r>
            <a:r>
              <a:rPr lang="en-US" altLang="zh-CN" dirty="0"/>
              <a:t>”)</a:t>
            </a:r>
          </a:p>
          <a:p>
            <a:pPr marL="342900" indent="-342900">
              <a:buFont typeface="+mj-lt"/>
              <a:buAutoNum type="arabicPeriod"/>
            </a:pPr>
            <a:r>
              <a:rPr lang="zh-CN" altLang="en-US" dirty="0"/>
              <a:t>使用</a:t>
            </a:r>
            <a:r>
              <a:rPr lang="en-US" altLang="zh-CN" dirty="0" err="1"/>
              <a:t>get_post</a:t>
            </a:r>
            <a:r>
              <a:rPr lang="zh-CN" altLang="en-US" dirty="0"/>
              <a:t>检验</a:t>
            </a:r>
            <a:r>
              <a:rPr lang="en-US" altLang="zh-CN" dirty="0"/>
              <a:t>id</a:t>
            </a:r>
            <a:r>
              <a:rPr lang="zh-CN" altLang="en-US" dirty="0"/>
              <a:t>的有效性</a:t>
            </a:r>
            <a:endParaRPr lang="en-US" altLang="zh-CN" dirty="0"/>
          </a:p>
          <a:p>
            <a:pPr marL="342900" indent="-342900">
              <a:buFont typeface="+mj-lt"/>
              <a:buAutoNum type="arabicPeriod"/>
            </a:pPr>
            <a:r>
              <a:rPr lang="zh-CN" altLang="en-US" dirty="0"/>
              <a:t>使用</a:t>
            </a:r>
            <a:r>
              <a:rPr lang="en-US" altLang="zh-CN" dirty="0" err="1"/>
              <a:t>db</a:t>
            </a:r>
            <a:r>
              <a:rPr lang="zh-CN" altLang="en-US" dirty="0"/>
              <a:t>模块建立数据库连接执行数据库语句</a:t>
            </a:r>
            <a:endParaRPr lang="en-US" altLang="zh-CN" dirty="0"/>
          </a:p>
          <a:p>
            <a:pPr marL="342900" indent="-342900">
              <a:buFont typeface="+mj-lt"/>
              <a:buAutoNum type="arabicPeriod"/>
            </a:pPr>
            <a:r>
              <a:rPr lang="zh-CN" altLang="en-US" dirty="0"/>
              <a:t>重定向到</a:t>
            </a:r>
            <a:r>
              <a:rPr lang="en-US" altLang="zh-CN" dirty="0"/>
              <a:t>index</a:t>
            </a:r>
            <a:r>
              <a:rPr lang="zh-CN" altLang="en-US" dirty="0"/>
              <a:t>页：</a:t>
            </a:r>
            <a:r>
              <a:rPr lang="en-US" altLang="zh-CN" dirty="0"/>
              <a:t>return  </a:t>
            </a:r>
            <a:r>
              <a:rPr lang="en-US" altLang="zh-CN" dirty="0" err="1"/>
              <a:t>return</a:t>
            </a:r>
            <a:r>
              <a:rPr lang="en-US" altLang="zh-CN" dirty="0"/>
              <a:t> redirect(</a:t>
            </a:r>
            <a:r>
              <a:rPr lang="en-US" altLang="zh-CN" dirty="0" err="1"/>
              <a:t>url_for</a:t>
            </a:r>
            <a:r>
              <a:rPr lang="en-US" altLang="zh-CN" dirty="0"/>
              <a:t>("</a:t>
            </a:r>
            <a:r>
              <a:rPr lang="en-US" altLang="zh-CN" dirty="0" err="1"/>
              <a:t>blog.index</a:t>
            </a:r>
            <a:r>
              <a:rPr lang="en-US" altLang="zh-CN" dirty="0"/>
              <a:t>"))</a:t>
            </a:r>
            <a:endParaRPr lang="zh-CN" altLang="en-US" dirty="0"/>
          </a:p>
        </p:txBody>
      </p:sp>
    </p:spTree>
    <p:extLst>
      <p:ext uri="{BB962C8B-B14F-4D97-AF65-F5344CB8AC3E}">
        <p14:creationId xmlns:p14="http://schemas.microsoft.com/office/powerpoint/2010/main" val="370748199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TotalTime>
  <Words>1653</Words>
  <Application>Microsoft Office PowerPoint</Application>
  <PresentationFormat>宽屏</PresentationFormat>
  <Paragraphs>149</Paragraphs>
  <Slides>21</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等线 Light</vt:lpstr>
      <vt:lpstr>Arial</vt:lpstr>
      <vt:lpstr>Consolas</vt:lpstr>
      <vt:lpstr>Office 主题​​</vt:lpstr>
      <vt:lpstr>基于Flask的web项目开发实验二</vt:lpstr>
      <vt:lpstr>目录</vt:lpstr>
      <vt:lpstr>信息传输</vt:lpstr>
      <vt:lpstr>信息传输</vt:lpstr>
      <vt:lpstr>信息传输</vt:lpstr>
      <vt:lpstr>信息传输</vt:lpstr>
      <vt:lpstr>信息传输——新建帖子</vt:lpstr>
      <vt:lpstr>信息传输——修改帖子</vt:lpstr>
      <vt:lpstr>信息传输——删除帖子</vt:lpstr>
      <vt:lpstr>条件限制</vt:lpstr>
      <vt:lpstr>密码强度</vt:lpstr>
      <vt:lpstr>密码强度</vt:lpstr>
      <vt:lpstr>文本内容不能为空</vt:lpstr>
      <vt:lpstr>文本内容不能为空</vt:lpstr>
      <vt:lpstr>密码强度</vt:lpstr>
      <vt:lpstr>安全性问题</vt:lpstr>
      <vt:lpstr>加密算法</vt:lpstr>
      <vt:lpstr>页面权限区分</vt:lpstr>
      <vt:lpstr>页面权限区分</vt:lpstr>
      <vt:lpstr>页面权限区分</vt:lpstr>
      <vt:lpstr>练习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基于Flask的web项目开发实验一</dc:title>
  <dc:creator>1137559912@qq.com</dc:creator>
  <cp:lastModifiedBy>Hey Searra</cp:lastModifiedBy>
  <cp:revision>36</cp:revision>
  <dcterms:created xsi:type="dcterms:W3CDTF">2020-11-01T06:18:04Z</dcterms:created>
  <dcterms:modified xsi:type="dcterms:W3CDTF">2021-04-21T05:09:21Z</dcterms:modified>
</cp:coreProperties>
</file>